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94612" y="9874537"/>
            <a:ext cx="207898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124325" y="9874537"/>
            <a:ext cx="230632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Relationship Id="rId3" Type="http://schemas.openxmlformats.org/officeDocument/2006/relationships/image" Target="../media/image24.jpg"/><Relationship Id="rId4" Type="http://schemas.openxmlformats.org/officeDocument/2006/relationships/image" Target="../media/image2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jpg"/><Relationship Id="rId3" Type="http://schemas.openxmlformats.org/officeDocument/2006/relationships/image" Target="../media/image2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jpg"/><Relationship Id="rId3" Type="http://schemas.openxmlformats.org/officeDocument/2006/relationships/image" Target="../media/image2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3461" y="464883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94221" y="464883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75126" y="533158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58716" y="5331586"/>
            <a:ext cx="535304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05023" y="623557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39845" y="623557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2265" y="623557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57679" y="6608952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92019" y="6608952"/>
            <a:ext cx="252983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18510" y="6608952"/>
            <a:ext cx="1152016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65753" y="6608952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66336" y="6608952"/>
            <a:ext cx="577900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47921" y="6608952"/>
            <a:ext cx="982573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28110" y="9222943"/>
            <a:ext cx="703072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55669" y="9222943"/>
            <a:ext cx="353567" cy="24841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885" cy="6494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400" b="1">
                <a:latin typeface="Times New Roman"/>
                <a:cs typeface="Times New Roman"/>
              </a:rPr>
              <a:t>2-2 </a:t>
            </a:r>
            <a:r>
              <a:rPr dirty="0" sz="1400" spc="-5" b="1">
                <a:latin typeface="Times New Roman"/>
                <a:cs typeface="Times New Roman"/>
              </a:rPr>
              <a:t>Effect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Temperature </a:t>
            </a:r>
            <a:r>
              <a:rPr dirty="0" sz="1400" b="1">
                <a:latin typeface="Times New Roman"/>
                <a:cs typeface="Times New Roman"/>
              </a:rPr>
              <a:t>on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Resistance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The effect of rise in temperature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ct val="143600"/>
              </a:lnSpc>
              <a:buFont typeface="Times New Roman"/>
              <a:buAutoNum type="romanLcParenBoth"/>
              <a:tabLst>
                <a:tab pos="250190" algn="l"/>
              </a:tabLst>
            </a:pPr>
            <a:r>
              <a:rPr dirty="0" sz="1400" spc="-5" i="1">
                <a:latin typeface="Times New Roman"/>
                <a:cs typeface="Times New Roman"/>
              </a:rPr>
              <a:t>to increase the resistance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pure metals. </a:t>
            </a:r>
            <a:r>
              <a:rPr dirty="0" sz="1400" i="1">
                <a:latin typeface="Times New Roman"/>
                <a:cs typeface="Times New Roman"/>
              </a:rPr>
              <a:t>The </a:t>
            </a:r>
            <a:r>
              <a:rPr dirty="0" sz="1400" spc="-5" i="1">
                <a:latin typeface="Times New Roman"/>
                <a:cs typeface="Times New Roman"/>
              </a:rPr>
              <a:t>increase is large and  </a:t>
            </a:r>
            <a:r>
              <a:rPr dirty="0" sz="1400" spc="-5" i="1">
                <a:latin typeface="Times New Roman"/>
                <a:cs typeface="Times New Roman"/>
              </a:rPr>
              <a:t>fairly regular </a:t>
            </a:r>
            <a:r>
              <a:rPr dirty="0" sz="1400" spc="-10" i="1">
                <a:latin typeface="Times New Roman"/>
                <a:cs typeface="Times New Roman"/>
              </a:rPr>
              <a:t>for </a:t>
            </a:r>
            <a:r>
              <a:rPr dirty="0" sz="1400" spc="-5" i="1">
                <a:latin typeface="Times New Roman"/>
                <a:cs typeface="Times New Roman"/>
              </a:rPr>
              <a:t>normal ranges </a:t>
            </a:r>
            <a:r>
              <a:rPr dirty="0" sz="1400" i="1">
                <a:latin typeface="Times New Roman"/>
                <a:cs typeface="Times New Roman"/>
              </a:rPr>
              <a:t>of</a:t>
            </a:r>
            <a:r>
              <a:rPr dirty="0" sz="1400" spc="1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marL="12700" marR="7620">
              <a:lnSpc>
                <a:spcPct val="143600"/>
              </a:lnSpc>
              <a:buAutoNum type="romanLcParenBoth"/>
              <a:tabLst>
                <a:tab pos="281940" algn="l"/>
              </a:tabLst>
            </a:pPr>
            <a:r>
              <a:rPr dirty="0" sz="1400" spc="-5" i="1">
                <a:latin typeface="Times New Roman"/>
                <a:cs typeface="Times New Roman"/>
              </a:rPr>
              <a:t>to increase the resistance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alloys, though in their case, the increase  </a:t>
            </a:r>
            <a:r>
              <a:rPr dirty="0" sz="1400" i="1">
                <a:latin typeface="Times New Roman"/>
                <a:cs typeface="Times New Roman"/>
              </a:rPr>
              <a:t>is </a:t>
            </a:r>
            <a:r>
              <a:rPr dirty="0" sz="1400" spc="-5" i="1">
                <a:latin typeface="Times New Roman"/>
                <a:cs typeface="Times New Roman"/>
              </a:rPr>
              <a:t>relatively small and</a:t>
            </a:r>
            <a:r>
              <a:rPr dirty="0" sz="1400" spc="-2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irregular.</a:t>
            </a:r>
            <a:endParaRPr sz="1400">
              <a:latin typeface="Times New Roman"/>
              <a:cs typeface="Times New Roman"/>
            </a:endParaRPr>
          </a:p>
          <a:p>
            <a:pPr marL="12700" marR="12065">
              <a:lnSpc>
                <a:spcPct val="143600"/>
              </a:lnSpc>
              <a:spcBef>
                <a:spcPts val="10"/>
              </a:spcBef>
              <a:buAutoNum type="romanLcParenBoth"/>
              <a:tabLst>
                <a:tab pos="338455" algn="l"/>
              </a:tabLst>
            </a:pPr>
            <a:r>
              <a:rPr dirty="0" sz="1400" spc="-5" i="1">
                <a:latin typeface="Times New Roman"/>
                <a:cs typeface="Times New Roman"/>
              </a:rPr>
              <a:t>to decrease the resistance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electrolytes, insulators (such </a:t>
            </a:r>
            <a:r>
              <a:rPr dirty="0" sz="1400" i="1">
                <a:latin typeface="Times New Roman"/>
                <a:cs typeface="Times New Roman"/>
              </a:rPr>
              <a:t>as </a:t>
            </a:r>
            <a:r>
              <a:rPr dirty="0" sz="1400" spc="-5" i="1">
                <a:latin typeface="Times New Roman"/>
                <a:cs typeface="Times New Roman"/>
              </a:rPr>
              <a:t>paper,  </a:t>
            </a:r>
            <a:r>
              <a:rPr dirty="0" sz="1400" spc="-5" i="1">
                <a:latin typeface="Times New Roman"/>
                <a:cs typeface="Times New Roman"/>
              </a:rPr>
              <a:t>rubber, glass, mica etc.) and partial conductors such as</a:t>
            </a:r>
            <a:r>
              <a:rPr dirty="0" sz="1400" spc="3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carbon.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b="1">
                <a:latin typeface="Times New Roman"/>
                <a:cs typeface="Times New Roman"/>
              </a:rPr>
              <a:t>2-3 </a:t>
            </a:r>
            <a:r>
              <a:rPr dirty="0" sz="1400" spc="-5" b="1">
                <a:latin typeface="Times New Roman"/>
                <a:cs typeface="Times New Roman"/>
              </a:rPr>
              <a:t>Temperature Coefficient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Resistance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metallic conductor having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𝑜  </a:t>
            </a:r>
            <a:r>
              <a:rPr dirty="0" sz="1400">
                <a:latin typeface="Times New Roman"/>
                <a:cs typeface="Times New Roman"/>
              </a:rPr>
              <a:t>at 0</a:t>
            </a:r>
            <a:r>
              <a:rPr dirty="0" sz="1400">
                <a:latin typeface="Cambria Math"/>
                <a:cs typeface="Cambria Math"/>
              </a:rPr>
              <a:t>°</a:t>
            </a:r>
            <a:r>
              <a:rPr dirty="0" sz="1400">
                <a:latin typeface="Times New Roman"/>
                <a:cs typeface="Times New Roman"/>
              </a:rPr>
              <a:t>C be </a:t>
            </a:r>
            <a:r>
              <a:rPr dirty="0" sz="1400" spc="-5">
                <a:latin typeface="Times New Roman"/>
                <a:cs typeface="Times New Roman"/>
              </a:rPr>
              <a:t>heated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𝑡°</a:t>
            </a:r>
            <a:r>
              <a:rPr dirty="0" sz="140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marL="12700" marR="5715">
              <a:lnSpc>
                <a:spcPct val="1464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and let its resistance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this temperature be </a:t>
            </a: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𝑡</a:t>
            </a:r>
            <a:r>
              <a:rPr dirty="0" sz="1400" spc="30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Then, </a:t>
            </a:r>
            <a:r>
              <a:rPr dirty="0" sz="1400" spc="-5">
                <a:latin typeface="Times New Roman"/>
                <a:cs typeface="Times New Roman"/>
              </a:rPr>
              <a:t>considering normal  </a:t>
            </a:r>
            <a:r>
              <a:rPr dirty="0" sz="1400">
                <a:latin typeface="Times New Roman"/>
                <a:cs typeface="Times New Roman"/>
              </a:rPr>
              <a:t>ranges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temperature,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found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increase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resistance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∆𝑅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 𝑅</a:t>
            </a:r>
            <a:r>
              <a:rPr dirty="0" baseline="-16666" sz="1500">
                <a:latin typeface="Cambria Math"/>
                <a:cs typeface="Cambria Math"/>
              </a:rPr>
              <a:t>0</a:t>
            </a:r>
            <a:r>
              <a:rPr dirty="0" baseline="-16666" sz="1500" spc="15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depends</a:t>
            </a:r>
            <a:endParaRPr sz="14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spcBef>
                <a:spcPts val="745"/>
              </a:spcBef>
              <a:buFont typeface="Times New Roman"/>
              <a:buAutoNum type="romanLcParenBoth"/>
              <a:tabLst>
                <a:tab pos="226695" algn="l"/>
              </a:tabLst>
            </a:pPr>
            <a:r>
              <a:rPr dirty="0" sz="1400" spc="-5" i="1">
                <a:latin typeface="Times New Roman"/>
                <a:cs typeface="Times New Roman"/>
              </a:rPr>
              <a:t>directly on its initial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resistance</a:t>
            </a:r>
            <a:endParaRPr sz="1400">
              <a:latin typeface="Times New Roman"/>
              <a:cs typeface="Times New Roman"/>
            </a:endParaRPr>
          </a:p>
          <a:p>
            <a:pPr marL="274320" indent="-261620">
              <a:lnSpc>
                <a:spcPct val="100000"/>
              </a:lnSpc>
              <a:spcBef>
                <a:spcPts val="730"/>
              </a:spcBef>
              <a:buAutoNum type="romanLcParenBoth"/>
              <a:tabLst>
                <a:tab pos="274955" algn="l"/>
              </a:tabLst>
            </a:pPr>
            <a:r>
              <a:rPr dirty="0" sz="1400" spc="-5" i="1">
                <a:latin typeface="Times New Roman"/>
                <a:cs typeface="Times New Roman"/>
              </a:rPr>
              <a:t>directly on </a:t>
            </a:r>
            <a:r>
              <a:rPr dirty="0" sz="1400" i="1">
                <a:latin typeface="Times New Roman"/>
                <a:cs typeface="Times New Roman"/>
              </a:rPr>
              <a:t>the </a:t>
            </a:r>
            <a:r>
              <a:rPr dirty="0" sz="1400" spc="-5" i="1">
                <a:latin typeface="Times New Roman"/>
                <a:cs typeface="Times New Roman"/>
              </a:rPr>
              <a:t>rise </a:t>
            </a:r>
            <a:r>
              <a:rPr dirty="0" sz="1400" i="1">
                <a:latin typeface="Times New Roman"/>
                <a:cs typeface="Times New Roman"/>
              </a:rPr>
              <a:t>in</a:t>
            </a:r>
            <a:r>
              <a:rPr dirty="0" sz="1400" spc="-3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temperature</a:t>
            </a:r>
            <a:endParaRPr sz="1400">
              <a:latin typeface="Times New Roman"/>
              <a:cs typeface="Times New Roman"/>
            </a:endParaRPr>
          </a:p>
          <a:p>
            <a:pPr marL="323215" indent="-310515">
              <a:lnSpc>
                <a:spcPct val="100000"/>
              </a:lnSpc>
              <a:spcBef>
                <a:spcPts val="745"/>
              </a:spcBef>
              <a:buAutoNum type="romanLcParenBoth"/>
              <a:tabLst>
                <a:tab pos="323850" algn="l"/>
              </a:tabLst>
            </a:pPr>
            <a:r>
              <a:rPr dirty="0" sz="1400" i="1">
                <a:latin typeface="Times New Roman"/>
                <a:cs typeface="Times New Roman"/>
              </a:rPr>
              <a:t>on the </a:t>
            </a:r>
            <a:r>
              <a:rPr dirty="0" sz="1400" spc="-5" i="1">
                <a:latin typeface="Times New Roman"/>
                <a:cs typeface="Times New Roman"/>
              </a:rPr>
              <a:t>nature of the material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the</a:t>
            </a:r>
            <a:r>
              <a:rPr dirty="0" sz="1400" spc="-4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conductor.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>
              <a:lnSpc>
                <a:spcPct val="143200"/>
              </a:lnSpc>
              <a:spcBef>
                <a:spcPts val="65"/>
              </a:spcBef>
              <a:tabLst>
                <a:tab pos="5046980" algn="l"/>
              </a:tabLst>
            </a:pPr>
            <a:r>
              <a:rPr dirty="0" sz="1400" spc="-5" b="1" i="1">
                <a:latin typeface="Times New Roman"/>
                <a:cs typeface="Times New Roman"/>
              </a:rPr>
              <a:t>Or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𝒕  </a:t>
            </a:r>
            <a:r>
              <a:rPr dirty="0" sz="1400">
                <a:latin typeface="Cambria Math"/>
                <a:cs typeface="Cambria Math"/>
              </a:rPr>
              <a:t>− 𝑹</a:t>
            </a:r>
            <a:r>
              <a:rPr dirty="0" baseline="-16666" sz="1500">
                <a:latin typeface="Cambria Math"/>
                <a:cs typeface="Cambria Math"/>
              </a:rPr>
              <a:t>𝟎  </a:t>
            </a:r>
            <a:r>
              <a:rPr dirty="0" sz="1400">
                <a:latin typeface="Cambria Math"/>
                <a:cs typeface="Cambria Math"/>
              </a:rPr>
              <a:t>∝ 𝑹 × 𝒕 </a:t>
            </a:r>
            <a:r>
              <a:rPr dirty="0" sz="1400" b="1" i="1">
                <a:latin typeface="Times New Roman"/>
                <a:cs typeface="Times New Roman"/>
              </a:rPr>
              <a:t>or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𝒕  </a:t>
            </a:r>
            <a:r>
              <a:rPr dirty="0" sz="1400">
                <a:latin typeface="Cambria Math"/>
                <a:cs typeface="Cambria Math"/>
              </a:rPr>
              <a:t>− 𝑹</a:t>
            </a:r>
            <a:r>
              <a:rPr dirty="0" baseline="-16666" sz="1500">
                <a:latin typeface="Cambria Math"/>
                <a:cs typeface="Cambria Math"/>
              </a:rPr>
              <a:t>𝟎  </a:t>
            </a:r>
            <a:r>
              <a:rPr dirty="0" sz="1400">
                <a:latin typeface="Cambria Math"/>
                <a:cs typeface="Cambria Math"/>
              </a:rPr>
              <a:t>= 𝜶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𝟎</a:t>
            </a:r>
            <a:r>
              <a:rPr dirty="0" baseline="-16666" sz="1500" spc="2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𝒕	</a:t>
            </a:r>
            <a:r>
              <a:rPr dirty="0" sz="1400" spc="5">
                <a:latin typeface="Cambria Math"/>
                <a:cs typeface="Cambria Math"/>
              </a:rPr>
              <a:t>(𝑖) 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α </a:t>
            </a:r>
            <a:r>
              <a:rPr dirty="0" sz="1400" spc="-5">
                <a:latin typeface="Times New Roman"/>
                <a:cs typeface="Times New Roman"/>
              </a:rPr>
              <a:t>(alpha)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constant 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temperature coefficient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conductor.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72307" y="7185025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 h="0">
                <a:moveTo>
                  <a:pt x="0" y="0"/>
                </a:moveTo>
                <a:lnTo>
                  <a:pt x="3736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604" y="7034665"/>
            <a:ext cx="291020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5">
                <a:latin typeface="Times New Roman"/>
                <a:cs typeface="Times New Roman"/>
              </a:rPr>
              <a:t>Rearranging </a:t>
            </a:r>
            <a:r>
              <a:rPr dirty="0" sz="1400" spc="-10">
                <a:latin typeface="Times New Roman"/>
                <a:cs typeface="Times New Roman"/>
              </a:rPr>
              <a:t>Eq. </a:t>
            </a:r>
            <a:r>
              <a:rPr dirty="0" sz="1400" i="1">
                <a:latin typeface="Times New Roman"/>
                <a:cs typeface="Times New Roman"/>
              </a:rPr>
              <a:t>(i),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50" spc="-25" i="1">
                <a:latin typeface="Cambria Math"/>
                <a:cs typeface="Cambria Math"/>
              </a:rPr>
              <a:t>get </a:t>
            </a:r>
            <a:r>
              <a:rPr dirty="0" sz="1400">
                <a:latin typeface="Cambria Math"/>
                <a:cs typeface="Cambria Math"/>
              </a:rPr>
              <a:t>𝛼 = </a:t>
            </a:r>
            <a:r>
              <a:rPr dirty="0" baseline="47222" sz="1500" spc="30">
                <a:latin typeface="Cambria Math"/>
                <a:cs typeface="Cambria Math"/>
              </a:rPr>
              <a:t>𝑅</a:t>
            </a:r>
            <a:r>
              <a:rPr dirty="0" baseline="41666" sz="1200" spc="30">
                <a:latin typeface="Cambria Math"/>
                <a:cs typeface="Cambria Math"/>
              </a:rPr>
              <a:t>𝑡</a:t>
            </a:r>
            <a:r>
              <a:rPr dirty="0" baseline="47222" sz="1500" spc="30">
                <a:latin typeface="Cambria Math"/>
                <a:cs typeface="Cambria Math"/>
              </a:rPr>
              <a:t>−𝑅</a:t>
            </a:r>
            <a:r>
              <a:rPr dirty="0" baseline="41666" sz="1200" spc="30">
                <a:latin typeface="Cambria Math"/>
                <a:cs typeface="Cambria Math"/>
              </a:rPr>
              <a:t>0</a:t>
            </a:r>
            <a:r>
              <a:rPr dirty="0" baseline="41666" sz="1200" spc="12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31945" y="6990968"/>
            <a:ext cx="1847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mbria Math"/>
                <a:cs typeface="Cambria Math"/>
              </a:rPr>
              <a:t>∆</a:t>
            </a:r>
            <a:r>
              <a:rPr dirty="0" sz="1000" spc="25">
                <a:latin typeface="Cambria Math"/>
                <a:cs typeface="Cambria Math"/>
              </a:rPr>
              <a:t>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7707" y="7186040"/>
            <a:ext cx="8864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79755" algn="l"/>
              </a:tabLst>
            </a:pPr>
            <a:r>
              <a:rPr dirty="0" sz="1000" spc="5">
                <a:latin typeface="Cambria Math"/>
                <a:cs typeface="Cambria Math"/>
              </a:rPr>
              <a:t>𝑅</a:t>
            </a:r>
            <a:r>
              <a:rPr dirty="0" baseline="-13888" sz="1200" spc="104">
                <a:latin typeface="Cambria Math"/>
                <a:cs typeface="Cambria Math"/>
              </a:rPr>
              <a:t>0</a:t>
            </a:r>
            <a:r>
              <a:rPr dirty="0" sz="1000">
                <a:latin typeface="Cambria Math"/>
                <a:cs typeface="Cambria Math"/>
              </a:rPr>
              <a:t>×</a:t>
            </a:r>
            <a:r>
              <a:rPr dirty="0" sz="1000" spc="110">
                <a:latin typeface="Cambria Math"/>
                <a:cs typeface="Cambria Math"/>
              </a:rPr>
              <a:t>𝑡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5">
                <a:latin typeface="Cambria Math"/>
                <a:cs typeface="Cambria Math"/>
              </a:rPr>
              <a:t>𝑅</a:t>
            </a:r>
            <a:r>
              <a:rPr dirty="0" baseline="-13888" sz="1200" spc="104">
                <a:latin typeface="Cambria Math"/>
                <a:cs typeface="Cambria Math"/>
              </a:rPr>
              <a:t>0</a:t>
            </a:r>
            <a:r>
              <a:rPr dirty="0" sz="1000">
                <a:latin typeface="Cambria Math"/>
                <a:cs typeface="Cambria Math"/>
              </a:rPr>
              <a:t>×</a:t>
            </a:r>
            <a:r>
              <a:rPr dirty="0" sz="1000" spc="11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77589" y="7185025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 h="0">
                <a:moveTo>
                  <a:pt x="0" y="0"/>
                </a:moveTo>
                <a:lnTo>
                  <a:pt x="2971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18336" y="8076565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18336" y="807656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65580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5580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4724" y="809561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4724" y="8128380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505702" y="8076565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8"/>
                </a:moveTo>
                <a:lnTo>
                  <a:pt x="38100" y="56388"/>
                </a:lnTo>
                <a:lnTo>
                  <a:pt x="38100" y="0"/>
                </a:lnTo>
                <a:lnTo>
                  <a:pt x="0" y="0"/>
                </a:lnTo>
                <a:lnTo>
                  <a:pt x="0" y="56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487414" y="8076565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100"/>
                </a:moveTo>
                <a:lnTo>
                  <a:pt x="56387" y="38100"/>
                </a:lnTo>
                <a:lnTo>
                  <a:pt x="56387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87414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487414" y="8123808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37386" y="8133029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70152" y="8133029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524752" y="8133029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91985" y="8133029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65580" y="7332623"/>
            <a:ext cx="5431155" cy="133223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77470">
              <a:lnSpc>
                <a:spcPct val="100000"/>
              </a:lnSpc>
              <a:spcBef>
                <a:spcPts val="865"/>
              </a:spcBef>
            </a:pPr>
            <a:r>
              <a:rPr dirty="0" sz="1400">
                <a:latin typeface="Cambria Math"/>
                <a:cs typeface="Cambria Math"/>
              </a:rPr>
              <a:t>If 𝑅</a:t>
            </a:r>
            <a:r>
              <a:rPr dirty="0" baseline="-16666" sz="1500">
                <a:latin typeface="Cambria Math"/>
                <a:cs typeface="Cambria Math"/>
              </a:rPr>
              <a:t>0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1</a:t>
            </a:r>
            <a:r>
              <a:rPr dirty="0" sz="1450" spc="-15" i="1">
                <a:latin typeface="Symbol"/>
                <a:cs typeface="Symbol"/>
              </a:rPr>
              <a:t></a:t>
            </a:r>
            <a:r>
              <a:rPr dirty="0" sz="1400" spc="-15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𝑡 = </a:t>
            </a:r>
            <a:r>
              <a:rPr dirty="0" sz="1400" spc="10">
                <a:latin typeface="Cambria Math"/>
                <a:cs typeface="Cambria Math"/>
              </a:rPr>
              <a:t>1°𝐶, </a:t>
            </a:r>
            <a:r>
              <a:rPr dirty="0" sz="1400" spc="-5">
                <a:latin typeface="Cambria Math"/>
                <a:cs typeface="Cambria Math"/>
              </a:rPr>
              <a:t>𝑡ℎ𝑒𝑛 </a:t>
            </a:r>
            <a:r>
              <a:rPr dirty="0" sz="1400">
                <a:latin typeface="Cambria Math"/>
                <a:cs typeface="Cambria Math"/>
              </a:rPr>
              <a:t>𝛼 = ∆𝑅 =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0</a:t>
            </a:r>
            <a:endParaRPr baseline="-16666" sz="1500">
              <a:latin typeface="Cambria Math"/>
              <a:cs typeface="Cambria Math"/>
            </a:endParaRPr>
          </a:p>
          <a:p>
            <a:pPr marL="77470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Times New Roman"/>
                <a:cs typeface="Times New Roman"/>
              </a:rPr>
              <a:t>Hence, </a:t>
            </a:r>
            <a:r>
              <a:rPr dirty="0" sz="1400" spc="-5">
                <a:latin typeface="Times New Roman"/>
                <a:cs typeface="Times New Roman"/>
              </a:rPr>
              <a:t>the temperature-coefficient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material 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77470" marR="67945">
              <a:lnSpc>
                <a:spcPct val="143000"/>
              </a:lnSpc>
              <a:spcBef>
                <a:spcPts val="585"/>
              </a:spcBef>
            </a:pP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increase in resistance </a:t>
            </a:r>
            <a:r>
              <a:rPr dirty="0" sz="1400" b="1">
                <a:latin typeface="Times New Roman"/>
                <a:cs typeface="Times New Roman"/>
              </a:rPr>
              <a:t>per ohm </a:t>
            </a:r>
            <a:r>
              <a:rPr dirty="0" sz="1400" spc="-5" b="1">
                <a:latin typeface="Times New Roman"/>
                <a:cs typeface="Times New Roman"/>
              </a:rPr>
              <a:t>original resistance per °C </a:t>
            </a:r>
            <a:r>
              <a:rPr dirty="0" sz="1400" b="1">
                <a:latin typeface="Times New Roman"/>
                <a:cs typeface="Times New Roman"/>
              </a:rPr>
              <a:t>rise </a:t>
            </a:r>
            <a:r>
              <a:rPr dirty="0" sz="1400" spc="-5" b="1">
                <a:latin typeface="Times New Roman"/>
                <a:cs typeface="Times New Roman"/>
              </a:rPr>
              <a:t>in  </a:t>
            </a:r>
            <a:r>
              <a:rPr dirty="0" sz="1400" b="1">
                <a:latin typeface="Times New Roman"/>
                <a:cs typeface="Times New Roman"/>
              </a:rPr>
              <a:t>temperature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18336" y="8791702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4724" y="8810752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74724" y="877798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487414" y="8791702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37386" y="8453373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70152" y="8453373"/>
            <a:ext cx="0" cy="329565"/>
          </a:xfrm>
          <a:custGeom>
            <a:avLst/>
            <a:gdLst/>
            <a:ahLst/>
            <a:cxnLst/>
            <a:rect l="l" t="t" r="r" b="b"/>
            <a:pathLst>
              <a:path w="0" h="329565">
                <a:moveTo>
                  <a:pt x="0" y="0"/>
                </a:moveTo>
                <a:lnTo>
                  <a:pt x="0" y="329183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24752" y="8453373"/>
            <a:ext cx="0" cy="376555"/>
          </a:xfrm>
          <a:custGeom>
            <a:avLst/>
            <a:gdLst/>
            <a:ahLst/>
            <a:cxnLst/>
            <a:rect l="l" t="t" r="r" b="b"/>
            <a:pathLst>
              <a:path w="0" h="376554">
                <a:moveTo>
                  <a:pt x="0" y="0"/>
                </a:moveTo>
                <a:lnTo>
                  <a:pt x="0" y="376427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91985" y="8453373"/>
            <a:ext cx="0" cy="329565"/>
          </a:xfrm>
          <a:custGeom>
            <a:avLst/>
            <a:gdLst/>
            <a:ahLst/>
            <a:cxnLst/>
            <a:rect l="l" t="t" r="r" b="b"/>
            <a:pathLst>
              <a:path w="0" h="329565">
                <a:moveTo>
                  <a:pt x="0" y="0"/>
                </a:moveTo>
                <a:lnTo>
                  <a:pt x="0" y="329183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30604" y="9112757"/>
            <a:ext cx="3216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 i="1">
                <a:latin typeface="Times New Roman"/>
                <a:cs typeface="Times New Roman"/>
              </a:rPr>
              <a:t>(i)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find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𝒕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𝑹</a:t>
            </a:r>
            <a:r>
              <a:rPr dirty="0" baseline="-16666" sz="1500" spc="22">
                <a:latin typeface="Cambria Math"/>
                <a:cs typeface="Cambria Math"/>
              </a:rPr>
              <a:t>𝟎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𝟏 </a:t>
            </a:r>
            <a:r>
              <a:rPr dirty="0" sz="1400">
                <a:latin typeface="Cambria Math"/>
                <a:cs typeface="Cambria Math"/>
              </a:rPr>
              <a:t>+ 𝜶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𝒕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5955029" y="9112757"/>
            <a:ext cx="468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(𝒊𝒊)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2534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2.2 </a:t>
            </a:r>
            <a:r>
              <a:rPr dirty="0" sz="1400" spc="-5">
                <a:latin typeface="Times New Roman"/>
                <a:cs typeface="Times New Roman"/>
              </a:rPr>
              <a:t>is shown the temperature/resistance graph for copper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is  practically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straight line.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this line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extended backwards,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would cut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temperature axis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5">
                <a:latin typeface="Times New Roman"/>
                <a:cs typeface="Times New Roman"/>
              </a:rPr>
              <a:t>point where temperature is </a:t>
            </a:r>
            <a:r>
              <a:rPr dirty="0" sz="1400">
                <a:latin typeface="Times New Roman"/>
                <a:cs typeface="Times New Roman"/>
              </a:rPr>
              <a:t>− </a:t>
            </a:r>
            <a:r>
              <a:rPr dirty="0" sz="1400" spc="-5">
                <a:latin typeface="Times New Roman"/>
                <a:cs typeface="Times New Roman"/>
              </a:rPr>
              <a:t>234.5°C </a:t>
            </a:r>
            <a:r>
              <a:rPr dirty="0" sz="1400" spc="-10">
                <a:latin typeface="Times New Roman"/>
                <a:cs typeface="Times New Roman"/>
              </a:rPr>
              <a:t>(a </a:t>
            </a:r>
            <a:r>
              <a:rPr dirty="0" sz="1400" spc="-5">
                <a:latin typeface="Times New Roman"/>
                <a:cs typeface="Times New Roman"/>
              </a:rPr>
              <a:t>number  quite </a:t>
            </a:r>
            <a:r>
              <a:rPr dirty="0" sz="1400">
                <a:latin typeface="Times New Roman"/>
                <a:cs typeface="Times New Roman"/>
              </a:rPr>
              <a:t>easy to </a:t>
            </a:r>
            <a:r>
              <a:rPr dirty="0" sz="1400" spc="-5">
                <a:latin typeface="Times New Roman"/>
                <a:cs typeface="Times New Roman"/>
              </a:rPr>
              <a:t>remember).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means that theoretically,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copper conductor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become </a:t>
            </a:r>
            <a:r>
              <a:rPr dirty="0" sz="1400">
                <a:latin typeface="Times New Roman"/>
                <a:cs typeface="Times New Roman"/>
              </a:rPr>
              <a:t>zero at </a:t>
            </a:r>
            <a:r>
              <a:rPr dirty="0" sz="1400" spc="-5">
                <a:latin typeface="Times New Roman"/>
                <a:cs typeface="Times New Roman"/>
              </a:rPr>
              <a:t>this point though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solid  line, in practice, the curve departs </a:t>
            </a:r>
            <a:r>
              <a:rPr dirty="0" sz="1400" spc="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straight line </a:t>
            </a:r>
            <a:r>
              <a:rPr dirty="0" sz="1400">
                <a:latin typeface="Times New Roman"/>
                <a:cs typeface="Times New Roman"/>
              </a:rPr>
              <a:t>at very low  </a:t>
            </a:r>
            <a:r>
              <a:rPr dirty="0" sz="1400" spc="-5">
                <a:latin typeface="Times New Roman"/>
                <a:cs typeface="Times New Roman"/>
              </a:rPr>
              <a:t>temperatures.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similar triangles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2.2 it is </a:t>
            </a:r>
            <a:r>
              <a:rPr dirty="0" sz="1400" spc="-5">
                <a:latin typeface="Times New Roman"/>
                <a:cs typeface="Times New Roman"/>
              </a:rPr>
              <a:t>seen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37154" y="329666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60826" y="3296665"/>
            <a:ext cx="716915" cy="0"/>
          </a:xfrm>
          <a:custGeom>
            <a:avLst/>
            <a:gdLst/>
            <a:ahLst/>
            <a:cxnLst/>
            <a:rect l="l" t="t" r="r" b="b"/>
            <a:pathLst>
              <a:path w="716914" h="0">
                <a:moveTo>
                  <a:pt x="0" y="0"/>
                </a:moveTo>
                <a:lnTo>
                  <a:pt x="716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632075" y="3020313"/>
            <a:ext cx="20345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51355" algn="l"/>
              </a:tabLst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65">
                <a:latin typeface="Cambria Math"/>
                <a:cs typeface="Cambria Math"/>
              </a:rPr>
              <a:t>𝑡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2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=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𝑡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234.5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=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3650" sz="2100" spc="165">
                <a:latin typeface="Cambria Math"/>
                <a:cs typeface="Cambria Math"/>
              </a:rPr>
              <a:t>(</a:t>
            </a:r>
            <a:r>
              <a:rPr dirty="0" baseline="-41666" sz="2100">
                <a:latin typeface="Cambria Math"/>
                <a:cs typeface="Cambria Math"/>
              </a:rPr>
              <a:t>1</a:t>
            </a:r>
            <a:r>
              <a:rPr dirty="0" baseline="-41666" sz="2100" spc="-15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+</a:t>
            </a:r>
            <a:r>
              <a:rPr dirty="0" baseline="-41666" sz="21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24454" y="3274821"/>
            <a:ext cx="2227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9120" algn="l"/>
                <a:tab pos="1781810" algn="l"/>
              </a:tabLst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0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23</a:t>
            </a:r>
            <a:r>
              <a:rPr dirty="0" sz="1400" spc="-10">
                <a:latin typeface="Cambria Math"/>
                <a:cs typeface="Cambria Math"/>
              </a:rPr>
              <a:t>4</a:t>
            </a:r>
            <a:r>
              <a:rPr dirty="0" sz="1400">
                <a:latin typeface="Cambria Math"/>
                <a:cs typeface="Cambria Math"/>
              </a:rPr>
              <a:t>.5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234.5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06772" y="3296665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825365" y="3157473"/>
            <a:ext cx="1136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89198" y="3626230"/>
            <a:ext cx="1097915" cy="326390"/>
          </a:xfrm>
          <a:custGeom>
            <a:avLst/>
            <a:gdLst/>
            <a:ahLst/>
            <a:cxnLst/>
            <a:rect l="l" t="t" r="r" b="b"/>
            <a:pathLst>
              <a:path w="1097914" h="326389">
                <a:moveTo>
                  <a:pt x="0" y="326135"/>
                </a:moveTo>
                <a:lnTo>
                  <a:pt x="1097584" y="326135"/>
                </a:lnTo>
                <a:lnTo>
                  <a:pt x="1097584" y="0"/>
                </a:lnTo>
                <a:lnTo>
                  <a:pt x="0" y="0"/>
                </a:lnTo>
                <a:lnTo>
                  <a:pt x="0" y="32613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71930" y="3680586"/>
            <a:ext cx="873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mbria Math"/>
                <a:cs typeface="Cambria Math"/>
              </a:rPr>
              <a:t>𝑅</a:t>
            </a:r>
            <a:r>
              <a:rPr dirty="0" baseline="-16339" sz="1275" spc="7">
                <a:latin typeface="Cambria Math"/>
                <a:cs typeface="Cambria Math"/>
              </a:rPr>
              <a:t>𝑡 </a:t>
            </a:r>
            <a:r>
              <a:rPr dirty="0" sz="1200">
                <a:latin typeface="Cambria Math"/>
                <a:cs typeface="Cambria Math"/>
              </a:rPr>
              <a:t>= </a:t>
            </a:r>
            <a:r>
              <a:rPr dirty="0" sz="1200" spc="-5">
                <a:latin typeface="Cambria Math"/>
                <a:cs typeface="Cambria Math"/>
              </a:rPr>
              <a:t>𝑅</a:t>
            </a:r>
            <a:r>
              <a:rPr dirty="0" baseline="-16339" sz="1275" spc="-7">
                <a:latin typeface="Cambria Math"/>
                <a:cs typeface="Cambria Math"/>
              </a:rPr>
              <a:t>0 </a:t>
            </a:r>
            <a:r>
              <a:rPr dirty="0" sz="1200" spc="45">
                <a:latin typeface="Cambria Math"/>
                <a:cs typeface="Cambria Math"/>
              </a:rPr>
              <a:t>(1</a:t>
            </a:r>
            <a:r>
              <a:rPr dirty="0" sz="1200" spc="85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+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5582" y="3564763"/>
            <a:ext cx="857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𝑡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3182" y="3782694"/>
            <a:ext cx="3949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mbria Math"/>
                <a:cs typeface="Cambria Math"/>
              </a:rPr>
              <a:t>23</a:t>
            </a:r>
            <a:r>
              <a:rPr dirty="0" sz="1200" spc="5">
                <a:latin typeface="Cambria Math"/>
                <a:cs typeface="Cambria Math"/>
              </a:rPr>
              <a:t>4.</a:t>
            </a:r>
            <a:r>
              <a:rPr dirty="0" sz="1200">
                <a:latin typeface="Cambria Math"/>
                <a:cs typeface="Cambria Math"/>
              </a:rPr>
              <a:t>5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65882" y="3802252"/>
            <a:ext cx="368935" cy="0"/>
          </a:xfrm>
          <a:custGeom>
            <a:avLst/>
            <a:gdLst/>
            <a:ahLst/>
            <a:cxnLst/>
            <a:rect l="l" t="t" r="r" b="b"/>
            <a:pathLst>
              <a:path w="368935" h="0">
                <a:moveTo>
                  <a:pt x="0" y="0"/>
                </a:moveTo>
                <a:lnTo>
                  <a:pt x="36880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92247" y="3845686"/>
            <a:ext cx="33655" cy="1905"/>
          </a:xfrm>
          <a:custGeom>
            <a:avLst/>
            <a:gdLst/>
            <a:ahLst/>
            <a:cxnLst/>
            <a:rect l="l" t="t" r="r" b="b"/>
            <a:pathLst>
              <a:path w="33655" h="1904">
                <a:moveTo>
                  <a:pt x="0" y="1524"/>
                </a:moveTo>
                <a:lnTo>
                  <a:pt x="33527" y="1524"/>
                </a:lnTo>
                <a:lnTo>
                  <a:pt x="33527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25775" y="3743578"/>
            <a:ext cx="97790" cy="102235"/>
          </a:xfrm>
          <a:custGeom>
            <a:avLst/>
            <a:gdLst/>
            <a:ahLst/>
            <a:cxnLst/>
            <a:rect l="l" t="t" r="r" b="b"/>
            <a:pathLst>
              <a:path w="97789" h="102235">
                <a:moveTo>
                  <a:pt x="0" y="102107"/>
                </a:moveTo>
                <a:lnTo>
                  <a:pt x="97536" y="102107"/>
                </a:lnTo>
                <a:lnTo>
                  <a:pt x="97536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20263" y="3809110"/>
            <a:ext cx="47625" cy="68580"/>
          </a:xfrm>
          <a:custGeom>
            <a:avLst/>
            <a:gdLst/>
            <a:ahLst/>
            <a:cxnLst/>
            <a:rect l="l" t="t" r="r" b="b"/>
            <a:pathLst>
              <a:path w="47625" h="68579">
                <a:moveTo>
                  <a:pt x="0" y="68579"/>
                </a:moveTo>
                <a:lnTo>
                  <a:pt x="47243" y="68579"/>
                </a:lnTo>
                <a:lnTo>
                  <a:pt x="47243" y="0"/>
                </a:lnTo>
                <a:lnTo>
                  <a:pt x="0" y="0"/>
                </a:lnTo>
                <a:lnTo>
                  <a:pt x="0" y="6857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19323" y="381292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65531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74771" y="3743578"/>
            <a:ext cx="97790" cy="102235"/>
          </a:xfrm>
          <a:custGeom>
            <a:avLst/>
            <a:gdLst/>
            <a:ahLst/>
            <a:cxnLst/>
            <a:rect l="l" t="t" r="r" b="b"/>
            <a:pathLst>
              <a:path w="97789" h="102235">
                <a:moveTo>
                  <a:pt x="0" y="102107"/>
                </a:moveTo>
                <a:lnTo>
                  <a:pt x="97536" y="102107"/>
                </a:lnTo>
                <a:lnTo>
                  <a:pt x="97536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69259" y="3807586"/>
            <a:ext cx="62865" cy="70485"/>
          </a:xfrm>
          <a:custGeom>
            <a:avLst/>
            <a:gdLst/>
            <a:ahLst/>
            <a:cxnLst/>
            <a:rect l="l" t="t" r="r" b="b"/>
            <a:pathLst>
              <a:path w="62864" h="70485">
                <a:moveTo>
                  <a:pt x="0" y="70103"/>
                </a:moveTo>
                <a:lnTo>
                  <a:pt x="62484" y="70103"/>
                </a:lnTo>
                <a:lnTo>
                  <a:pt x="62484" y="0"/>
                </a:lnTo>
                <a:lnTo>
                  <a:pt x="0" y="0"/>
                </a:lnTo>
                <a:lnTo>
                  <a:pt x="0" y="7010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01846" y="3742054"/>
            <a:ext cx="416559" cy="108585"/>
          </a:xfrm>
          <a:custGeom>
            <a:avLst/>
            <a:gdLst/>
            <a:ahLst/>
            <a:cxnLst/>
            <a:rect l="l" t="t" r="r" b="b"/>
            <a:pathLst>
              <a:path w="416560" h="108585">
                <a:moveTo>
                  <a:pt x="0" y="108203"/>
                </a:moveTo>
                <a:lnTo>
                  <a:pt x="416356" y="108203"/>
                </a:lnTo>
                <a:lnTo>
                  <a:pt x="416356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19448" y="3754246"/>
            <a:ext cx="114300" cy="96520"/>
          </a:xfrm>
          <a:custGeom>
            <a:avLst/>
            <a:gdLst/>
            <a:ahLst/>
            <a:cxnLst/>
            <a:rect l="l" t="t" r="r" b="b"/>
            <a:pathLst>
              <a:path w="114300" h="96520">
                <a:moveTo>
                  <a:pt x="0" y="96011"/>
                </a:moveTo>
                <a:lnTo>
                  <a:pt x="114300" y="96011"/>
                </a:lnTo>
                <a:lnTo>
                  <a:pt x="114300" y="0"/>
                </a:lnTo>
                <a:lnTo>
                  <a:pt x="0" y="0"/>
                </a:lnTo>
                <a:lnTo>
                  <a:pt x="0" y="9601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721991" y="3680586"/>
            <a:ext cx="2120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90">
                <a:latin typeface="Cambria Math"/>
                <a:cs typeface="Cambria Math"/>
              </a:rPr>
              <a:t>) </a:t>
            </a:r>
            <a:r>
              <a:rPr dirty="0" sz="1200" spc="-5">
                <a:latin typeface="Cambria Math"/>
                <a:cs typeface="Cambria Math"/>
              </a:rPr>
              <a:t>𝑜𝑟 </a:t>
            </a:r>
            <a:r>
              <a:rPr dirty="0" sz="1200" spc="5">
                <a:latin typeface="Cambria Math"/>
                <a:cs typeface="Cambria Math"/>
              </a:rPr>
              <a:t>𝑅</a:t>
            </a:r>
            <a:r>
              <a:rPr dirty="0" baseline="-16339" sz="1275" spc="7">
                <a:latin typeface="Cambria Math"/>
                <a:cs typeface="Cambria Math"/>
              </a:rPr>
              <a:t>𝑡 </a:t>
            </a:r>
            <a:r>
              <a:rPr dirty="0" sz="1200">
                <a:latin typeface="Cambria Math"/>
                <a:cs typeface="Cambria Math"/>
              </a:rPr>
              <a:t>= </a:t>
            </a:r>
            <a:r>
              <a:rPr dirty="0" sz="1200" spc="10">
                <a:latin typeface="Cambria Math"/>
                <a:cs typeface="Cambria Math"/>
              </a:rPr>
              <a:t>𝑅</a:t>
            </a:r>
            <a:r>
              <a:rPr dirty="0" baseline="-16339" sz="1275" spc="15">
                <a:latin typeface="Cambria Math"/>
                <a:cs typeface="Cambria Math"/>
              </a:rPr>
              <a:t>0</a:t>
            </a:r>
            <a:r>
              <a:rPr dirty="0" baseline="2314" sz="1800" spc="15">
                <a:latin typeface="Cambria Math"/>
                <a:cs typeface="Cambria Math"/>
              </a:rPr>
              <a:t>(</a:t>
            </a:r>
            <a:r>
              <a:rPr dirty="0" sz="1200" spc="10">
                <a:latin typeface="Cambria Math"/>
                <a:cs typeface="Cambria Math"/>
              </a:rPr>
              <a:t>1 </a:t>
            </a:r>
            <a:r>
              <a:rPr dirty="0" sz="1200">
                <a:latin typeface="Cambria Math"/>
                <a:cs typeface="Cambria Math"/>
              </a:rPr>
              <a:t>+ </a:t>
            </a:r>
            <a:r>
              <a:rPr dirty="0" sz="1200" spc="5">
                <a:latin typeface="Cambria Math"/>
                <a:cs typeface="Cambria Math"/>
              </a:rPr>
              <a:t>𝛼𝑡</a:t>
            </a:r>
            <a:r>
              <a:rPr dirty="0" baseline="2314" sz="1800" spc="7">
                <a:latin typeface="Cambria Math"/>
                <a:cs typeface="Cambria Math"/>
              </a:rPr>
              <a:t>) </a:t>
            </a:r>
            <a:r>
              <a:rPr dirty="0" sz="1200" spc="-5">
                <a:latin typeface="Cambria Math"/>
                <a:cs typeface="Cambria Math"/>
              </a:rPr>
              <a:t>𝑤ℎ𝑒𝑟𝑒 </a:t>
            </a:r>
            <a:r>
              <a:rPr dirty="0" sz="1200">
                <a:latin typeface="Cambria Math"/>
                <a:cs typeface="Cambria Math"/>
              </a:rPr>
              <a:t>𝛼</a:t>
            </a:r>
            <a:r>
              <a:rPr dirty="0" sz="1200" spc="1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00625" y="3564763"/>
            <a:ext cx="109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58892" y="3782694"/>
            <a:ext cx="395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mbria Math"/>
                <a:cs typeface="Cambria Math"/>
              </a:rPr>
              <a:t>23</a:t>
            </a:r>
            <a:r>
              <a:rPr dirty="0" sz="1200" spc="10">
                <a:latin typeface="Cambria Math"/>
                <a:cs typeface="Cambria Math"/>
              </a:rPr>
              <a:t>4</a:t>
            </a:r>
            <a:r>
              <a:rPr dirty="0" sz="1200" spc="5">
                <a:latin typeface="Cambria Math"/>
                <a:cs typeface="Cambria Math"/>
              </a:rPr>
              <a:t>.</a:t>
            </a:r>
            <a:r>
              <a:rPr dirty="0" sz="1200">
                <a:latin typeface="Cambria Math"/>
                <a:cs typeface="Cambria Math"/>
              </a:rPr>
              <a:t>5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871592" y="3802252"/>
            <a:ext cx="369570" cy="0"/>
          </a:xfrm>
          <a:custGeom>
            <a:avLst/>
            <a:gdLst/>
            <a:ahLst/>
            <a:cxnLst/>
            <a:rect l="l" t="t" r="r" b="b"/>
            <a:pathLst>
              <a:path w="369570" h="0">
                <a:moveTo>
                  <a:pt x="0" y="0"/>
                </a:moveTo>
                <a:lnTo>
                  <a:pt x="3691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287517" y="3680586"/>
            <a:ext cx="7670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mbria Math"/>
                <a:cs typeface="Cambria Math"/>
              </a:rPr>
              <a:t>𝑓𝑜𝑟</a:t>
            </a:r>
            <a:r>
              <a:rPr dirty="0" sz="1200" spc="-45">
                <a:latin typeface="Cambria Math"/>
                <a:cs typeface="Cambria Math"/>
              </a:rPr>
              <a:t> </a:t>
            </a:r>
            <a:r>
              <a:rPr dirty="0" sz="1200" spc="-5">
                <a:latin typeface="Cambria Math"/>
                <a:cs typeface="Cambria Math"/>
              </a:rPr>
              <a:t>𝑐𝑜𝑝𝑝𝑒𝑟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0604" y="7167753"/>
            <a:ext cx="5299710" cy="2079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2.2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2-4 </a:t>
            </a:r>
            <a:r>
              <a:rPr dirty="0" sz="1400" spc="-5" b="1">
                <a:latin typeface="Times New Roman"/>
                <a:cs typeface="Times New Roman"/>
              </a:rPr>
              <a:t>Value </a:t>
            </a:r>
            <a:r>
              <a:rPr dirty="0" sz="1400" b="1">
                <a:latin typeface="Times New Roman"/>
                <a:cs typeface="Times New Roman"/>
              </a:rPr>
              <a:t>of α </a:t>
            </a:r>
            <a:r>
              <a:rPr dirty="0" sz="1400" spc="-5" b="1">
                <a:latin typeface="Times New Roman"/>
                <a:cs typeface="Times New Roman"/>
              </a:rPr>
              <a:t>at Different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Temperatures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make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distinction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α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different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temperatures. But 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 spc="-5">
                <a:latin typeface="Times New Roman"/>
                <a:cs typeface="Times New Roman"/>
              </a:rPr>
              <a:t>that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α </a:t>
            </a:r>
            <a:r>
              <a:rPr dirty="0" sz="1400" spc="-5">
                <a:latin typeface="Times New Roman"/>
                <a:cs typeface="Times New Roman"/>
              </a:rPr>
              <a:t>itself is not constant but  depends on the initial temperature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the increment in resistance is  </a:t>
            </a:r>
            <a:r>
              <a:rPr dirty="0" sz="1400">
                <a:latin typeface="Times New Roman"/>
                <a:cs typeface="Times New Roman"/>
              </a:rPr>
              <a:t>based.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When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increment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based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resistance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measured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0°C,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41094" y="4044949"/>
            <a:ext cx="5247471" cy="3151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3520" cy="4124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5400"/>
              </a:lnSpc>
            </a:pP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i="1">
                <a:latin typeface="Times New Roman"/>
                <a:cs typeface="Times New Roman"/>
              </a:rPr>
              <a:t>α </a:t>
            </a:r>
            <a:r>
              <a:rPr dirty="0" sz="1400" spc="-5">
                <a:latin typeface="Times New Roman"/>
                <a:cs typeface="Times New Roman"/>
              </a:rPr>
              <a:t>has the value of </a:t>
            </a:r>
            <a:r>
              <a:rPr dirty="0" sz="1400" spc="25">
                <a:latin typeface="Cambria Math"/>
                <a:cs typeface="Cambria Math"/>
              </a:rPr>
              <a:t>𝛼</a:t>
            </a:r>
            <a:r>
              <a:rPr dirty="0" baseline="-16666" sz="1500" spc="37">
                <a:latin typeface="Cambria Math"/>
                <a:cs typeface="Cambria Math"/>
              </a:rPr>
              <a:t>0</a:t>
            </a:r>
            <a:r>
              <a:rPr dirty="0" sz="1400" spc="2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other initial temperature </a:t>
            </a:r>
            <a:r>
              <a:rPr dirty="0" sz="1400" spc="-5" i="1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°C, </a:t>
            </a:r>
            <a:r>
              <a:rPr dirty="0" sz="1400" spc="-10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α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20">
                <a:latin typeface="Cambria Math"/>
                <a:cs typeface="Cambria Math"/>
              </a:rPr>
              <a:t>𝛼</a:t>
            </a:r>
            <a:r>
              <a:rPr dirty="0" baseline="-16666" sz="1500" spc="30">
                <a:latin typeface="Cambria Math"/>
                <a:cs typeface="Cambria Math"/>
              </a:rPr>
              <a:t>𝑡 </a:t>
            </a:r>
            <a:r>
              <a:rPr dirty="0" sz="1400" spc="-5">
                <a:latin typeface="Times New Roman"/>
                <a:cs typeface="Times New Roman"/>
              </a:rPr>
              <a:t>and so </a:t>
            </a:r>
            <a:r>
              <a:rPr dirty="0" sz="1400">
                <a:latin typeface="Times New Roman"/>
                <a:cs typeface="Times New Roman"/>
              </a:rPr>
              <a:t>on.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should be remembered that, </a:t>
            </a:r>
            <a:r>
              <a:rPr dirty="0" sz="1400">
                <a:latin typeface="Times New Roman"/>
                <a:cs typeface="Times New Roman"/>
              </a:rPr>
              <a:t>for any </a:t>
            </a:r>
            <a:r>
              <a:rPr dirty="0" sz="1400" spc="-5">
                <a:latin typeface="Times New Roman"/>
                <a:cs typeface="Times New Roman"/>
              </a:rPr>
              <a:t>conductor,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has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maximum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value.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ct val="146400"/>
              </a:lnSpc>
            </a:pPr>
            <a:r>
              <a:rPr dirty="0" sz="1400" spc="-5">
                <a:latin typeface="Times New Roman"/>
                <a:cs typeface="Times New Roman"/>
              </a:rPr>
              <a:t>Suppose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conductor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0°C (point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in Fig. </a:t>
            </a:r>
            <a:r>
              <a:rPr dirty="0" sz="1400">
                <a:latin typeface="Times New Roman"/>
                <a:cs typeface="Times New Roman"/>
              </a:rPr>
              <a:t>2.3) </a:t>
            </a:r>
            <a:r>
              <a:rPr dirty="0" sz="1400" spc="-5">
                <a:latin typeface="Times New Roman"/>
                <a:cs typeface="Times New Roman"/>
              </a:rPr>
              <a:t>is  heated to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°C </a:t>
            </a:r>
            <a:r>
              <a:rPr dirty="0" sz="1400" spc="-5">
                <a:latin typeface="Times New Roman"/>
                <a:cs typeface="Times New Roman"/>
              </a:rPr>
              <a:t>(point </a:t>
            </a:r>
            <a:r>
              <a:rPr dirty="0" sz="1400">
                <a:latin typeface="Times New Roman"/>
                <a:cs typeface="Times New Roman"/>
              </a:rPr>
              <a:t>B). Its </a:t>
            </a:r>
            <a:r>
              <a:rPr dirty="0" sz="1400" spc="-5">
                <a:latin typeface="Times New Roman"/>
                <a:cs typeface="Times New Roman"/>
              </a:rPr>
              <a:t>resistance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𝑡 </a:t>
            </a:r>
            <a:r>
              <a:rPr dirty="0" sz="1400" spc="-5">
                <a:latin typeface="Times New Roman"/>
                <a:cs typeface="Times New Roman"/>
              </a:rPr>
              <a:t>after heating is given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  <a:p>
            <a:pPr marL="1116330">
              <a:lnSpc>
                <a:spcPct val="100000"/>
              </a:lnSpc>
              <a:spcBef>
                <a:spcPts val="805"/>
              </a:spcBef>
              <a:tabLst>
                <a:tab pos="4012565" algn="l"/>
              </a:tabLst>
            </a:pP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𝒕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𝑹</a:t>
            </a:r>
            <a:r>
              <a:rPr dirty="0" baseline="-16666" sz="1500" spc="22">
                <a:latin typeface="Cambria Math"/>
                <a:cs typeface="Cambria Math"/>
              </a:rPr>
              <a:t>𝟎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𝜶</a:t>
            </a:r>
            <a:r>
              <a:rPr dirty="0" baseline="-16666" sz="1500">
                <a:latin typeface="Cambria Math"/>
                <a:cs typeface="Cambria Math"/>
              </a:rPr>
              <a:t>𝟎</a:t>
            </a:r>
            <a:r>
              <a:rPr dirty="0" baseline="-16666" sz="1500" spc="2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𝒕</a:t>
            </a:r>
            <a:r>
              <a:rPr dirty="0" baseline="1984" sz="2100" spc="-7">
                <a:latin typeface="Cambria Math"/>
                <a:cs typeface="Cambria Math"/>
              </a:rPr>
              <a:t>)	</a:t>
            </a:r>
            <a:r>
              <a:rPr dirty="0" sz="1400" spc="-5">
                <a:latin typeface="Cambria Math"/>
                <a:cs typeface="Cambria Math"/>
              </a:rPr>
              <a:t>(𝒊)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temperature-coefficient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0°C.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451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Now, suppose that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conductor of resistance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temperature 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°C. </a:t>
            </a:r>
            <a:r>
              <a:rPr dirty="0" sz="1400" spc="-5">
                <a:latin typeface="Times New Roman"/>
                <a:cs typeface="Times New Roman"/>
              </a:rPr>
              <a:t>Let this conductor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cooled from 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°C to 0°C. </a:t>
            </a:r>
            <a:r>
              <a:rPr dirty="0" sz="1400" spc="-10">
                <a:latin typeface="Times New Roman"/>
                <a:cs typeface="Times New Roman"/>
              </a:rPr>
              <a:t>Obviously, </a:t>
            </a:r>
            <a:r>
              <a:rPr dirty="0" sz="1400">
                <a:latin typeface="Times New Roman"/>
                <a:cs typeface="Times New Roman"/>
              </a:rPr>
              <a:t>now </a:t>
            </a:r>
            <a:r>
              <a:rPr dirty="0" sz="1400" spc="-5">
                <a:latin typeface="Times New Roman"/>
                <a:cs typeface="Times New Roman"/>
              </a:rPr>
              <a:t>the  initial point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final point is </a:t>
            </a:r>
            <a:r>
              <a:rPr dirty="0" sz="1400" spc="-5" i="1">
                <a:latin typeface="Times New Roman"/>
                <a:cs typeface="Times New Roman"/>
              </a:rPr>
              <a:t>A</a:t>
            </a:r>
            <a:r>
              <a:rPr dirty="0" sz="1400" spc="-5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final resistance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initial resistance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following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829310">
              <a:lnSpc>
                <a:spcPct val="100000"/>
              </a:lnSpc>
              <a:spcBef>
                <a:spcPts val="795"/>
              </a:spcBef>
              <a:tabLst>
                <a:tab pos="4624705" algn="l"/>
              </a:tabLst>
            </a:pP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𝟎  </a:t>
            </a:r>
            <a:r>
              <a:rPr dirty="0" sz="1400">
                <a:latin typeface="Cambria Math"/>
                <a:cs typeface="Cambria Math"/>
              </a:rPr>
              <a:t>= 𝑹</a:t>
            </a:r>
            <a:r>
              <a:rPr dirty="0" baseline="-16666" sz="1500">
                <a:latin typeface="Cambria Math"/>
                <a:cs typeface="Cambria Math"/>
              </a:rPr>
              <a:t>𝒕  </a:t>
            </a:r>
            <a:r>
              <a:rPr dirty="0" baseline="1984" sz="2100">
                <a:latin typeface="Cambria Math"/>
                <a:cs typeface="Cambria Math"/>
              </a:rPr>
              <a:t>[</a:t>
            </a:r>
            <a:r>
              <a:rPr dirty="0" sz="1400">
                <a:latin typeface="Cambria Math"/>
                <a:cs typeface="Cambria Math"/>
              </a:rPr>
              <a:t>𝟏 + </a:t>
            </a:r>
            <a:r>
              <a:rPr dirty="0" sz="1400" spc="5">
                <a:latin typeface="Cambria Math"/>
                <a:cs typeface="Cambria Math"/>
              </a:rPr>
              <a:t>𝜶</a:t>
            </a:r>
            <a:r>
              <a:rPr dirty="0" baseline="-16666" sz="1500" spc="7">
                <a:latin typeface="Cambria Math"/>
                <a:cs typeface="Cambria Math"/>
              </a:rPr>
              <a:t>𝒕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−𝒕</a:t>
            </a:r>
            <a:r>
              <a:rPr dirty="0" baseline="1984" sz="2100" spc="7">
                <a:latin typeface="Cambria Math"/>
                <a:cs typeface="Cambria Math"/>
              </a:rPr>
              <a:t>)]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𝑹</a:t>
            </a:r>
            <a:r>
              <a:rPr dirty="0" baseline="-16666" sz="1500" spc="22">
                <a:latin typeface="Cambria Math"/>
                <a:cs typeface="Cambria Math"/>
              </a:rPr>
              <a:t>𝒕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𝟏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𝜶</a:t>
            </a:r>
            <a:r>
              <a:rPr dirty="0" baseline="-16666" sz="1500">
                <a:latin typeface="Cambria Math"/>
                <a:cs typeface="Cambria Math"/>
              </a:rPr>
              <a:t>𝒕</a:t>
            </a:r>
            <a:r>
              <a:rPr dirty="0" baseline="-16666" sz="1500" spc="2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𝒕</a:t>
            </a:r>
            <a:r>
              <a:rPr dirty="0" baseline="1984" sz="2100" spc="-7">
                <a:latin typeface="Cambria Math"/>
                <a:cs typeface="Cambria Math"/>
              </a:rPr>
              <a:t>)	</a:t>
            </a:r>
            <a:r>
              <a:rPr dirty="0" sz="1400">
                <a:latin typeface="Cambria Math"/>
                <a:cs typeface="Cambria Math"/>
              </a:rPr>
              <a:t>(𝒊𝒊)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666614"/>
            <a:ext cx="22574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 i="1">
                <a:latin typeface="Times New Roman"/>
                <a:cs typeface="Times New Roman"/>
              </a:rPr>
              <a:t>(ii) </a:t>
            </a:r>
            <a:r>
              <a:rPr dirty="0" sz="1400" spc="-5">
                <a:latin typeface="Times New Roman"/>
                <a:cs typeface="Times New Roman"/>
              </a:rPr>
              <a:t>above, we have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𝛼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62071" y="4755007"/>
            <a:ext cx="812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1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7895" y="4561458"/>
            <a:ext cx="577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3730" sz="2100">
                <a:latin typeface="Cambria Math"/>
                <a:cs typeface="Cambria Math"/>
              </a:rPr>
              <a:t>=</a:t>
            </a:r>
            <a:r>
              <a:rPr dirty="0" baseline="-33730" sz="2100" spc="22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𝑅</a:t>
            </a:r>
            <a:r>
              <a:rPr dirty="0" baseline="-13888" sz="1200" spc="30">
                <a:latin typeface="Cambria Math"/>
                <a:cs typeface="Cambria Math"/>
              </a:rPr>
              <a:t>𝑡</a:t>
            </a:r>
            <a:r>
              <a:rPr dirty="0" sz="1000" spc="20">
                <a:latin typeface="Cambria Math"/>
                <a:cs typeface="Cambria Math"/>
              </a:rPr>
              <a:t>−𝑅</a:t>
            </a:r>
            <a:r>
              <a:rPr dirty="0" baseline="-13888" sz="1200" spc="30">
                <a:latin typeface="Cambria Math"/>
                <a:cs typeface="Cambria Math"/>
              </a:rPr>
              <a:t>0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05225" y="4808346"/>
            <a:ext cx="3067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">
                <a:latin typeface="Cambria Math"/>
                <a:cs typeface="Cambria Math"/>
              </a:rPr>
              <a:t>𝑅</a:t>
            </a:r>
            <a:r>
              <a:rPr dirty="0" baseline="-13888" sz="1200" spc="300">
                <a:latin typeface="Cambria Math"/>
                <a:cs typeface="Cambria Math"/>
              </a:rPr>
              <a:t>𝑡</a:t>
            </a:r>
            <a:r>
              <a:rPr dirty="0" sz="1000">
                <a:latin typeface="Cambria Math"/>
                <a:cs typeface="Cambria Math"/>
              </a:rPr>
              <a:t>×</a:t>
            </a:r>
            <a:r>
              <a:rPr dirty="0" sz="1000" spc="11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73728" y="480733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 h="0">
                <a:moveTo>
                  <a:pt x="0" y="0"/>
                </a:moveTo>
                <a:lnTo>
                  <a:pt x="3733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5055234"/>
            <a:ext cx="34391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Substituting the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 i="1">
                <a:latin typeface="Times New Roman"/>
                <a:cs typeface="Times New Roman"/>
              </a:rPr>
              <a:t>(i)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63745" y="5416930"/>
            <a:ext cx="1087120" cy="426720"/>
          </a:xfrm>
          <a:custGeom>
            <a:avLst/>
            <a:gdLst/>
            <a:ahLst/>
            <a:cxnLst/>
            <a:rect l="l" t="t" r="r" b="b"/>
            <a:pathLst>
              <a:path w="1087120" h="426720">
                <a:moveTo>
                  <a:pt x="0" y="426720"/>
                </a:moveTo>
                <a:lnTo>
                  <a:pt x="1086916" y="426720"/>
                </a:lnTo>
                <a:lnTo>
                  <a:pt x="1086916" y="0"/>
                </a:lnTo>
                <a:lnTo>
                  <a:pt x="0" y="0"/>
                </a:lnTo>
                <a:lnTo>
                  <a:pt x="0" y="42672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17445" y="5634863"/>
            <a:ext cx="1370330" cy="0"/>
          </a:xfrm>
          <a:custGeom>
            <a:avLst/>
            <a:gdLst/>
            <a:ahLst/>
            <a:cxnLst/>
            <a:rect l="l" t="t" r="r" b="b"/>
            <a:pathLst>
              <a:path w="1370329" h="0">
                <a:moveTo>
                  <a:pt x="0" y="0"/>
                </a:moveTo>
                <a:lnTo>
                  <a:pt x="137033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904745" y="5358510"/>
            <a:ext cx="2019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09750" algn="l"/>
              </a:tabLst>
            </a:pPr>
            <a:r>
              <a:rPr dirty="0" sz="1400" spc="5">
                <a:latin typeface="Cambria Math"/>
                <a:cs typeface="Cambria Math"/>
              </a:rPr>
              <a:t>𝑹</a:t>
            </a:r>
            <a:r>
              <a:rPr dirty="0" baseline="-16666" sz="1500" spc="82">
                <a:latin typeface="Cambria Math"/>
                <a:cs typeface="Cambria Math"/>
              </a:rPr>
              <a:t>𝟎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𝟏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𝜶</a:t>
            </a:r>
            <a:r>
              <a:rPr dirty="0" baseline="-16666" sz="1500" spc="82">
                <a:latin typeface="Cambria Math"/>
                <a:cs typeface="Cambria Math"/>
              </a:rPr>
              <a:t>𝟎</a:t>
            </a:r>
            <a:r>
              <a:rPr dirty="0" sz="1400" spc="-5">
                <a:latin typeface="Cambria Math"/>
                <a:cs typeface="Cambria Math"/>
              </a:rPr>
              <a:t>𝒕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𝑹</a:t>
            </a:r>
            <a:r>
              <a:rPr dirty="0" baseline="-16666" sz="1500" spc="-7">
                <a:latin typeface="Cambria Math"/>
                <a:cs typeface="Cambria Math"/>
              </a:rPr>
              <a:t>𝟎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𝜶</a:t>
            </a:r>
            <a:r>
              <a:rPr dirty="0" baseline="-16666" sz="1500" spc="-7">
                <a:latin typeface="Cambria Math"/>
                <a:cs typeface="Cambria Math"/>
              </a:rPr>
              <a:t>𝟎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3326" y="5613018"/>
            <a:ext cx="2155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𝑹 (𝟏 + 𝜶 </a:t>
            </a:r>
            <a:r>
              <a:rPr dirty="0" sz="1400" spc="-5">
                <a:latin typeface="Cambria Math"/>
                <a:cs typeface="Cambria Math"/>
              </a:rPr>
              <a:t>𝒕) </a:t>
            </a:r>
            <a:r>
              <a:rPr dirty="0" sz="1400">
                <a:latin typeface="Cambria Math"/>
                <a:cs typeface="Cambria Math"/>
              </a:rPr>
              <a:t>× 𝒕 </a:t>
            </a:r>
            <a:r>
              <a:rPr dirty="0" baseline="37698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𝟏 + 𝜶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18027" y="5634863"/>
            <a:ext cx="596265" cy="0"/>
          </a:xfrm>
          <a:custGeom>
            <a:avLst/>
            <a:gdLst/>
            <a:ahLst/>
            <a:cxnLst/>
            <a:rect l="l" t="t" r="r" b="b"/>
            <a:pathLst>
              <a:path w="596264" h="0">
                <a:moveTo>
                  <a:pt x="0" y="0"/>
                </a:moveTo>
                <a:lnTo>
                  <a:pt x="596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63745" y="5685154"/>
            <a:ext cx="40005" cy="1905"/>
          </a:xfrm>
          <a:custGeom>
            <a:avLst/>
            <a:gdLst/>
            <a:ahLst/>
            <a:cxnLst/>
            <a:rect l="l" t="t" r="r" b="b"/>
            <a:pathLst>
              <a:path w="40004" h="1904">
                <a:moveTo>
                  <a:pt x="0" y="1524"/>
                </a:moveTo>
                <a:lnTo>
                  <a:pt x="39624" y="1524"/>
                </a:lnTo>
                <a:lnTo>
                  <a:pt x="39624" y="0"/>
                </a:lnTo>
                <a:lnTo>
                  <a:pt x="0" y="0"/>
                </a:lnTo>
                <a:lnTo>
                  <a:pt x="0" y="1524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27753" y="5596762"/>
            <a:ext cx="120650" cy="90170"/>
          </a:xfrm>
          <a:custGeom>
            <a:avLst/>
            <a:gdLst/>
            <a:ahLst/>
            <a:cxnLst/>
            <a:rect l="l" t="t" r="r" b="b"/>
            <a:pathLst>
              <a:path w="120650" h="90170">
                <a:moveTo>
                  <a:pt x="0" y="89915"/>
                </a:moveTo>
                <a:lnTo>
                  <a:pt x="120396" y="89915"/>
                </a:lnTo>
                <a:lnTo>
                  <a:pt x="120396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48148" y="5645530"/>
            <a:ext cx="53340" cy="78105"/>
          </a:xfrm>
          <a:custGeom>
            <a:avLst/>
            <a:gdLst/>
            <a:ahLst/>
            <a:cxnLst/>
            <a:rect l="l" t="t" r="r" b="b"/>
            <a:pathLst>
              <a:path w="53339" h="78104">
                <a:moveTo>
                  <a:pt x="0" y="77724"/>
                </a:moveTo>
                <a:lnTo>
                  <a:pt x="53339" y="77724"/>
                </a:lnTo>
                <a:lnTo>
                  <a:pt x="53339" y="0"/>
                </a:lnTo>
                <a:lnTo>
                  <a:pt x="0" y="0"/>
                </a:lnTo>
                <a:lnTo>
                  <a:pt x="0" y="77724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735448" y="5582538"/>
            <a:ext cx="787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mbria Math"/>
                <a:cs typeface="Cambria Math"/>
              </a:rPr>
              <a:t>𝒕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57877" y="5647816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 h="0">
                <a:moveTo>
                  <a:pt x="0" y="0"/>
                </a:moveTo>
                <a:lnTo>
                  <a:pt x="132587" y="0"/>
                </a:lnTo>
              </a:path>
            </a:pathLst>
          </a:custGeom>
          <a:ln w="74675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494789" y="5494146"/>
            <a:ext cx="3509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41955" algn="l"/>
              </a:tabLst>
            </a:pPr>
            <a:r>
              <a:rPr dirty="0" sz="1400" spc="-5">
                <a:latin typeface="Cambria Math"/>
                <a:cs typeface="Cambria Math"/>
              </a:rPr>
              <a:t>𝜶</a:t>
            </a:r>
            <a:r>
              <a:rPr dirty="0" baseline="-16666" sz="1500" spc="-7">
                <a:latin typeface="Cambria Math"/>
                <a:cs typeface="Cambria Math"/>
              </a:rPr>
              <a:t>𝒕  </a:t>
            </a:r>
            <a:r>
              <a:rPr dirty="0" sz="1400">
                <a:latin typeface="Cambria Math"/>
                <a:cs typeface="Cambria Math"/>
              </a:rPr>
              <a:t>=	∴ 𝜶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236209" y="5461126"/>
            <a:ext cx="204470" cy="127000"/>
          </a:xfrm>
          <a:custGeom>
            <a:avLst/>
            <a:gdLst/>
            <a:ahLst/>
            <a:cxnLst/>
            <a:rect l="l" t="t" r="r" b="b"/>
            <a:pathLst>
              <a:path w="204470" h="127000">
                <a:moveTo>
                  <a:pt x="0" y="126491"/>
                </a:moveTo>
                <a:lnTo>
                  <a:pt x="204215" y="126491"/>
                </a:lnTo>
                <a:lnTo>
                  <a:pt x="204215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236209" y="5461126"/>
            <a:ext cx="120650" cy="90170"/>
          </a:xfrm>
          <a:custGeom>
            <a:avLst/>
            <a:gdLst/>
            <a:ahLst/>
            <a:cxnLst/>
            <a:rect l="l" t="t" r="r" b="b"/>
            <a:pathLst>
              <a:path w="120650" h="90170">
                <a:moveTo>
                  <a:pt x="0" y="89915"/>
                </a:moveTo>
                <a:lnTo>
                  <a:pt x="120396" y="89915"/>
                </a:lnTo>
                <a:lnTo>
                  <a:pt x="120396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394705" y="5500750"/>
            <a:ext cx="0" cy="86995"/>
          </a:xfrm>
          <a:custGeom>
            <a:avLst/>
            <a:gdLst/>
            <a:ahLst/>
            <a:cxnLst/>
            <a:rect l="l" t="t" r="r" b="b"/>
            <a:pathLst>
              <a:path w="0" h="86995">
                <a:moveTo>
                  <a:pt x="0" y="0"/>
                </a:moveTo>
                <a:lnTo>
                  <a:pt x="0" y="86867"/>
                </a:lnTo>
              </a:path>
            </a:pathLst>
          </a:custGeom>
          <a:ln w="762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223509" y="5358510"/>
            <a:ext cx="2216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𝜶</a:t>
            </a:r>
            <a:r>
              <a:rPr dirty="0" baseline="-16666" sz="1500" spc="-7">
                <a:latin typeface="Cambria Math"/>
                <a:cs typeface="Cambria Math"/>
              </a:rPr>
              <a:t>𝟎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039233" y="5683630"/>
            <a:ext cx="598170" cy="158750"/>
          </a:xfrm>
          <a:custGeom>
            <a:avLst/>
            <a:gdLst/>
            <a:ahLst/>
            <a:cxnLst/>
            <a:rect l="l" t="t" r="r" b="b"/>
            <a:pathLst>
              <a:path w="598170" h="158750">
                <a:moveTo>
                  <a:pt x="0" y="158496"/>
                </a:moveTo>
                <a:lnTo>
                  <a:pt x="597712" y="158496"/>
                </a:lnTo>
                <a:lnTo>
                  <a:pt x="597712" y="0"/>
                </a:lnTo>
                <a:lnTo>
                  <a:pt x="0" y="0"/>
                </a:lnTo>
                <a:lnTo>
                  <a:pt x="0" y="15849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85917" y="5695822"/>
            <a:ext cx="132715" cy="113030"/>
          </a:xfrm>
          <a:custGeom>
            <a:avLst/>
            <a:gdLst/>
            <a:ahLst/>
            <a:cxnLst/>
            <a:rect l="l" t="t" r="r" b="b"/>
            <a:pathLst>
              <a:path w="132714" h="113029">
                <a:moveTo>
                  <a:pt x="0" y="112775"/>
                </a:moveTo>
                <a:lnTo>
                  <a:pt x="132587" y="112775"/>
                </a:lnTo>
                <a:lnTo>
                  <a:pt x="132587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358129" y="5715634"/>
            <a:ext cx="120650" cy="90170"/>
          </a:xfrm>
          <a:custGeom>
            <a:avLst/>
            <a:gdLst/>
            <a:ahLst/>
            <a:cxnLst/>
            <a:rect l="l" t="t" r="r" b="b"/>
            <a:pathLst>
              <a:path w="120650" h="90170">
                <a:moveTo>
                  <a:pt x="0" y="89915"/>
                </a:moveTo>
                <a:lnTo>
                  <a:pt x="120396" y="89915"/>
                </a:lnTo>
                <a:lnTo>
                  <a:pt x="120396" y="0"/>
                </a:lnTo>
                <a:lnTo>
                  <a:pt x="0" y="0"/>
                </a:lnTo>
                <a:lnTo>
                  <a:pt x="0" y="8991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516626" y="5755258"/>
            <a:ext cx="0" cy="86995"/>
          </a:xfrm>
          <a:custGeom>
            <a:avLst/>
            <a:gdLst/>
            <a:ahLst/>
            <a:cxnLst/>
            <a:rect l="l" t="t" r="r" b="b"/>
            <a:pathLst>
              <a:path w="0" h="86995">
                <a:moveTo>
                  <a:pt x="0" y="0"/>
                </a:moveTo>
                <a:lnTo>
                  <a:pt x="0" y="86867"/>
                </a:lnTo>
              </a:path>
            </a:pathLst>
          </a:custGeom>
          <a:ln w="76200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098294" y="5701410"/>
            <a:ext cx="346900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7060" algn="l"/>
                <a:tab pos="1858645" algn="l"/>
                <a:tab pos="3380104" algn="l"/>
              </a:tabLst>
            </a:pPr>
            <a:r>
              <a:rPr dirty="0" sz="1000" spc="-5">
                <a:latin typeface="Cambria Math"/>
                <a:cs typeface="Cambria Math"/>
              </a:rPr>
              <a:t>𝟎</a:t>
            </a:r>
            <a:r>
              <a:rPr dirty="0" sz="1000" spc="-5">
                <a:latin typeface="Cambria Math"/>
                <a:cs typeface="Cambria Math"/>
              </a:rPr>
              <a:t>	</a:t>
            </a:r>
            <a:r>
              <a:rPr dirty="0" sz="1000" spc="-5">
                <a:latin typeface="Cambria Math"/>
                <a:cs typeface="Cambria Math"/>
              </a:rPr>
              <a:t>𝟎</a:t>
            </a:r>
            <a:r>
              <a:rPr dirty="0" sz="1000" spc="-5">
                <a:latin typeface="Cambria Math"/>
                <a:cs typeface="Cambria Math"/>
              </a:rPr>
              <a:t>	</a:t>
            </a:r>
            <a:r>
              <a:rPr dirty="0" sz="1000" spc="-5">
                <a:latin typeface="Cambria Math"/>
                <a:cs typeface="Cambria Math"/>
              </a:rPr>
              <a:t>𝟎</a:t>
            </a:r>
            <a:r>
              <a:rPr dirty="0" sz="1000" spc="-5">
                <a:latin typeface="Cambria Math"/>
                <a:cs typeface="Cambria Math"/>
              </a:rPr>
              <a:t>	</a:t>
            </a:r>
            <a:r>
              <a:rPr dirty="0" sz="1000" spc="-5">
                <a:latin typeface="Cambria Math"/>
                <a:cs typeface="Cambria Math"/>
              </a:rPr>
              <a:t>𝟎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26533" y="5613018"/>
            <a:ext cx="623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𝟏 + 𝜶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𝒕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039233" y="5634863"/>
            <a:ext cx="596265" cy="0"/>
          </a:xfrm>
          <a:custGeom>
            <a:avLst/>
            <a:gdLst/>
            <a:ahLst/>
            <a:cxnLst/>
            <a:rect l="l" t="t" r="r" b="b"/>
            <a:pathLst>
              <a:path w="596264" h="0">
                <a:moveTo>
                  <a:pt x="0" y="0"/>
                </a:moveTo>
                <a:lnTo>
                  <a:pt x="596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887973" y="5494146"/>
            <a:ext cx="5340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…</a:t>
            </a: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(𝒊𝒊𝒊)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0604" y="5830290"/>
            <a:ext cx="5302885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 let </a:t>
            </a:r>
            <a:r>
              <a:rPr dirty="0" sz="1400" spc="-10">
                <a:latin typeface="Cambria Math"/>
                <a:cs typeface="Cambria Math"/>
              </a:rPr>
              <a:t>𝛼</a:t>
            </a:r>
            <a:r>
              <a:rPr dirty="0" baseline="-16666" sz="1500" spc="-1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>
                <a:latin typeface="Times New Roman"/>
                <a:cs typeface="Times New Roman"/>
              </a:rPr>
              <a:t>tempt. </a:t>
            </a:r>
            <a:r>
              <a:rPr dirty="0" sz="1400" spc="-5">
                <a:latin typeface="Times New Roman"/>
                <a:cs typeface="Times New Roman"/>
              </a:rPr>
              <a:t>coeff.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Times New Roman"/>
                <a:cs typeface="Times New Roman"/>
              </a:rPr>
              <a:t>°C </a:t>
            </a:r>
            <a:r>
              <a:rPr dirty="0" sz="1400">
                <a:latin typeface="Times New Roman"/>
                <a:cs typeface="Times New Roman"/>
              </a:rPr>
              <a:t>;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tempt. coeff.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Times New Roman"/>
                <a:cs typeface="Times New Roman"/>
              </a:rPr>
              <a:t>°C.  </a:t>
            </a:r>
            <a:r>
              <a:rPr dirty="0" sz="1400" spc="-5">
                <a:latin typeface="Times New Roman"/>
                <a:cs typeface="Times New Roman"/>
              </a:rPr>
              <a:t>Then from Eq. </a:t>
            </a:r>
            <a:r>
              <a:rPr dirty="0" sz="1400" i="1">
                <a:latin typeface="Times New Roman"/>
                <a:cs typeface="Times New Roman"/>
              </a:rPr>
              <a:t>(iii) </a:t>
            </a:r>
            <a:r>
              <a:rPr dirty="0" sz="1400" spc="-5">
                <a:latin typeface="Times New Roman"/>
                <a:cs typeface="Times New Roman"/>
              </a:rPr>
              <a:t>above, we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13786" y="674712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11679" y="6658736"/>
            <a:ext cx="3917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𝛼</a:t>
            </a:r>
            <a:r>
              <a:rPr dirty="0" sz="1400" spc="2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73095" y="6523101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𝛼</a:t>
            </a:r>
            <a:r>
              <a:rPr dirty="0" baseline="-16666" sz="1500" spc="30">
                <a:latin typeface="Cambria Math"/>
                <a:cs typeface="Cambria Math"/>
              </a:rPr>
              <a:t>0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26207" y="6777608"/>
            <a:ext cx="6991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0</a:t>
            </a:r>
            <a:r>
              <a:rPr dirty="0" baseline="-16666" sz="1500" spc="104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𝑡</a:t>
            </a:r>
            <a:r>
              <a:rPr dirty="0" baseline="-16666" sz="1500" spc="-37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38907" y="6799452"/>
            <a:ext cx="681355" cy="0"/>
          </a:xfrm>
          <a:custGeom>
            <a:avLst/>
            <a:gdLst/>
            <a:ahLst/>
            <a:cxnLst/>
            <a:rect l="l" t="t" r="r" b="b"/>
            <a:pathLst>
              <a:path w="681354" h="0">
                <a:moveTo>
                  <a:pt x="0" y="0"/>
                </a:moveTo>
                <a:lnTo>
                  <a:pt x="6812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677792" y="6658736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𝑜𝑟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941953" y="679945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929253" y="6482562"/>
            <a:ext cx="1113790" cy="56070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420"/>
              </a:spcBef>
              <a:tabLst>
                <a:tab pos="426720" algn="l"/>
              </a:tabLst>
            </a:pPr>
            <a:r>
              <a:rPr dirty="0" sz="1400">
                <a:latin typeface="Cambria Math"/>
                <a:cs typeface="Cambria Math"/>
              </a:rPr>
              <a:t>1	1 +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0</a:t>
            </a:r>
            <a:r>
              <a:rPr dirty="0" baseline="-16666" sz="1500" spc="104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𝑡</a:t>
            </a:r>
            <a:r>
              <a:rPr dirty="0" baseline="-16666" sz="1500" spc="-37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ts val="1185"/>
              </a:lnSpc>
              <a:spcBef>
                <a:spcPts val="325"/>
              </a:spcBef>
              <a:tabLst>
                <a:tab pos="673735" algn="l"/>
              </a:tabLst>
            </a:pPr>
            <a:r>
              <a:rPr dirty="0" sz="1400">
                <a:latin typeface="Cambria Math"/>
                <a:cs typeface="Cambria Math"/>
              </a:rPr>
              <a:t>𝛼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=	</a:t>
            </a:r>
            <a:r>
              <a:rPr dirty="0" sz="1400">
                <a:latin typeface="Cambria Math"/>
                <a:cs typeface="Cambria Math"/>
              </a:rPr>
              <a:t>𝛼</a:t>
            </a:r>
            <a:endParaRPr sz="1400">
              <a:latin typeface="Cambria Math"/>
              <a:cs typeface="Cambria Math"/>
            </a:endParaRPr>
          </a:p>
          <a:p>
            <a:pPr marL="114300">
              <a:lnSpc>
                <a:spcPts val="705"/>
              </a:lnSpc>
              <a:tabLst>
                <a:tab pos="780415" algn="l"/>
              </a:tabLst>
            </a:pPr>
            <a:r>
              <a:rPr dirty="0" sz="1000" spc="20">
                <a:latin typeface="Cambria Math"/>
                <a:cs typeface="Cambria Math"/>
              </a:rPr>
              <a:t>1	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56480" y="6799452"/>
            <a:ext cx="681355" cy="0"/>
          </a:xfrm>
          <a:custGeom>
            <a:avLst/>
            <a:gdLst/>
            <a:ahLst/>
            <a:cxnLst/>
            <a:rect l="l" t="t" r="r" b="b"/>
            <a:pathLst>
              <a:path w="681354" h="0">
                <a:moveTo>
                  <a:pt x="0" y="0"/>
                </a:moveTo>
                <a:lnTo>
                  <a:pt x="6812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28467" y="7646796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647821" y="7646796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130604" y="7005294"/>
            <a:ext cx="3208655" cy="116268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Similarly,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latin typeface="Cambria Math"/>
                <a:cs typeface="Cambria Math"/>
              </a:rPr>
              <a:t>1 </a:t>
            </a:r>
            <a:r>
              <a:rPr dirty="0" baseline="-41666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1 +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0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𝑡</a:t>
            </a:r>
            <a:r>
              <a:rPr dirty="0" baseline="-16666" sz="1500" spc="-7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2097405">
              <a:lnSpc>
                <a:spcPct val="100000"/>
              </a:lnSpc>
              <a:spcBef>
                <a:spcPts val="320"/>
              </a:spcBef>
              <a:tabLst>
                <a:tab pos="2766695" algn="l"/>
              </a:tabLst>
            </a:pP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2	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0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Subtracting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other, we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32712" y="8472677"/>
            <a:ext cx="132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𝛼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39341" y="856106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245412" y="8494521"/>
            <a:ext cx="187960" cy="0"/>
          </a:xfrm>
          <a:custGeom>
            <a:avLst/>
            <a:gdLst/>
            <a:ahLst/>
            <a:cxnLst/>
            <a:rect l="l" t="t" r="r" b="b"/>
            <a:pathLst>
              <a:path w="187959" h="0">
                <a:moveTo>
                  <a:pt x="0" y="0"/>
                </a:moveTo>
                <a:lnTo>
                  <a:pt x="1874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734057" y="856106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644650" y="849452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058795" y="856106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964814" y="8494521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276858" y="8217789"/>
            <a:ext cx="2259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8305" algn="l"/>
                <a:tab pos="1731645" algn="l"/>
                <a:tab pos="2147570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383915" y="849452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 h="0">
                <a:moveTo>
                  <a:pt x="0" y="0"/>
                </a:moveTo>
                <a:lnTo>
                  <a:pt x="1828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5633465" y="8217789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73322" y="8561069"/>
            <a:ext cx="19862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99920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93485" y="8561069"/>
            <a:ext cx="4540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7665" algn="l"/>
              </a:tabLst>
            </a:pP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479541" y="8472677"/>
            <a:ext cx="8509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+ (𝑡 − 𝑡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459738" y="8353805"/>
            <a:ext cx="3931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41170" algn="l"/>
              </a:tabLst>
            </a:pP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-37698" sz="2100">
                <a:latin typeface="Cambria Math"/>
                <a:cs typeface="Cambria Math"/>
              </a:rPr>
              <a:t>𝛼 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𝑡</a:t>
            </a:r>
            <a:r>
              <a:rPr dirty="0" baseline="-16666" sz="1500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𝑜𝑟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𝛼	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𝛼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𝑡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 𝑡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𝑜𝑟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1</a:t>
            </a:r>
            <a:r>
              <a:rPr dirty="0" baseline="-35714" sz="2100">
                <a:latin typeface="Cambria Math"/>
                <a:cs typeface="Cambria Math"/>
              </a:rPr>
              <a:t>⁄</a:t>
            </a:r>
            <a:r>
              <a:rPr dirty="0" baseline="-37698" sz="2100">
                <a:latin typeface="Cambria Math"/>
                <a:cs typeface="Cambria Math"/>
              </a:rPr>
              <a:t>𝛼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072760" y="8494521"/>
            <a:ext cx="1245870" cy="0"/>
          </a:xfrm>
          <a:custGeom>
            <a:avLst/>
            <a:gdLst/>
            <a:ahLst/>
            <a:cxnLst/>
            <a:rect l="l" t="t" r="r" b="b"/>
            <a:pathLst>
              <a:path w="1245870" h="0">
                <a:moveTo>
                  <a:pt x="0" y="0"/>
                </a:moveTo>
                <a:lnTo>
                  <a:pt x="12454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1" name="object 6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951858"/>
            <a:ext cx="5295900" cy="1160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749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2.3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Values of </a:t>
            </a:r>
            <a:r>
              <a:rPr dirty="0" sz="1400" i="1">
                <a:latin typeface="Times New Roman"/>
                <a:cs typeface="Times New Roman"/>
              </a:rPr>
              <a:t>α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copper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different temperatures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in Table </a:t>
            </a:r>
            <a:r>
              <a:rPr dirty="0" sz="1400" spc="-5">
                <a:latin typeface="Times New Roman"/>
                <a:cs typeface="Times New Roman"/>
              </a:rPr>
              <a:t>No.  </a:t>
            </a:r>
            <a:r>
              <a:rPr dirty="0" sz="1400">
                <a:latin typeface="Times New Roman"/>
                <a:cs typeface="Times New Roman"/>
              </a:rPr>
              <a:t>2.2.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659094"/>
            <a:ext cx="5302250" cy="249809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13919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Table 2.2. </a:t>
            </a:r>
            <a:r>
              <a:rPr dirty="0" sz="1400" spc="-5">
                <a:latin typeface="Times New Roman"/>
                <a:cs typeface="Times New Roman"/>
              </a:rPr>
              <a:t>Different values </a:t>
            </a:r>
            <a:r>
              <a:rPr dirty="0" sz="1400">
                <a:latin typeface="Times New Roman"/>
                <a:cs typeface="Times New Roman"/>
              </a:rPr>
              <a:t>of α for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copper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view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dependence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α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initial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temperature,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may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define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>
              <a:lnSpc>
                <a:spcPct val="143600"/>
              </a:lnSpc>
              <a:spcBef>
                <a:spcPts val="35"/>
              </a:spcBef>
            </a:pP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temperature coefficient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resistance </a:t>
            </a:r>
            <a:r>
              <a:rPr dirty="0" sz="1400" b="1" i="1">
                <a:latin typeface="Times New Roman"/>
                <a:cs typeface="Times New Roman"/>
              </a:rPr>
              <a:t>at a </a:t>
            </a:r>
            <a:r>
              <a:rPr dirty="0" sz="1400" spc="-5" b="1" i="1">
                <a:latin typeface="Times New Roman"/>
                <a:cs typeface="Times New Roman"/>
              </a:rPr>
              <a:t>given temperature as the  </a:t>
            </a:r>
            <a:r>
              <a:rPr dirty="0" sz="1400" b="1" i="1">
                <a:latin typeface="Times New Roman"/>
                <a:cs typeface="Times New Roman"/>
              </a:rPr>
              <a:t>charge in </a:t>
            </a:r>
            <a:r>
              <a:rPr dirty="0" sz="1400" spc="-5" b="1" i="1">
                <a:latin typeface="Times New Roman"/>
                <a:cs typeface="Times New Roman"/>
              </a:rPr>
              <a:t>resistance per </a:t>
            </a:r>
            <a:r>
              <a:rPr dirty="0" sz="1400" spc="-10" b="1" i="1">
                <a:latin typeface="Times New Roman"/>
                <a:cs typeface="Times New Roman"/>
              </a:rPr>
              <a:t>ohm </a:t>
            </a:r>
            <a:r>
              <a:rPr dirty="0" sz="1400" b="1" i="1">
                <a:latin typeface="Times New Roman"/>
                <a:cs typeface="Times New Roman"/>
              </a:rPr>
              <a:t>per </a:t>
            </a:r>
            <a:r>
              <a:rPr dirty="0" sz="1400" spc="-5" b="1" i="1">
                <a:latin typeface="Times New Roman"/>
                <a:cs typeface="Times New Roman"/>
              </a:rPr>
              <a:t>degree centigrade change in  temperature </a:t>
            </a:r>
            <a:r>
              <a:rPr dirty="0" sz="1400" spc="-10" b="1" i="1">
                <a:latin typeface="Times New Roman"/>
                <a:cs typeface="Times New Roman"/>
              </a:rPr>
              <a:t>from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b="1" i="1">
                <a:latin typeface="Times New Roman"/>
                <a:cs typeface="Times New Roman"/>
              </a:rPr>
              <a:t>given</a:t>
            </a:r>
            <a:r>
              <a:rPr dirty="0" sz="1400" spc="1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case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0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given,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relation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known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resistance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80"/>
              </a:spcBef>
            </a:pP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Times New Roman"/>
                <a:cs typeface="Times New Roman"/>
              </a:rPr>
              <a:t>°C </a:t>
            </a:r>
            <a:r>
              <a:rPr dirty="0" sz="1400" spc="-5">
                <a:latin typeface="Times New Roman"/>
                <a:cs typeface="Times New Roman"/>
              </a:rPr>
              <a:t>and the unknown resistance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Times New Roman"/>
                <a:cs typeface="Times New Roman"/>
              </a:rPr>
              <a:t>°C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25">
                <a:latin typeface="Cambria Math"/>
                <a:cs typeface="Cambria Math"/>
              </a:rPr>
              <a:t>𝛼</a:t>
            </a:r>
            <a:r>
              <a:rPr dirty="0" baseline="-16666" sz="1500" spc="37">
                <a:latin typeface="Cambria Math"/>
                <a:cs typeface="Cambria Math"/>
              </a:rPr>
              <a:t>0</a:t>
            </a:r>
            <a:r>
              <a:rPr dirty="0" sz="1400" spc="25">
                <a:latin typeface="Cambria Math"/>
                <a:cs typeface="Cambria Math"/>
              </a:rPr>
              <a:t>𝑡</a:t>
            </a:r>
            <a:r>
              <a:rPr dirty="0" baseline="-16666" sz="1500" spc="37">
                <a:latin typeface="Cambria Math"/>
                <a:cs typeface="Cambria Math"/>
              </a:rPr>
              <a:t>2</a:t>
            </a:r>
            <a:r>
              <a:rPr dirty="0" baseline="1984" sz="2100" spc="37">
                <a:latin typeface="Cambria Math"/>
                <a:cs typeface="Cambria Math"/>
              </a:rPr>
              <a:t>) 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sz="1400" spc="15">
                <a:latin typeface="Cambria Math"/>
                <a:cs typeface="Cambria Math"/>
              </a:rPr>
              <a:t>(1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𝛼</a:t>
            </a:r>
            <a:r>
              <a:rPr dirty="0" baseline="-16666" sz="1500" spc="30">
                <a:latin typeface="Cambria Math"/>
                <a:cs typeface="Cambria Math"/>
              </a:rPr>
              <a:t>0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-16666" sz="1500" spc="30">
                <a:latin typeface="Cambria Math"/>
                <a:cs typeface="Cambria Math"/>
              </a:rPr>
              <a:t>1</a:t>
            </a:r>
            <a:r>
              <a:rPr dirty="0" sz="1400" spc="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28367" y="8480806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415667" y="8204072"/>
            <a:ext cx="1136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1484" algn="l"/>
              </a:tabLst>
            </a:pP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𝟐	</a:t>
            </a:r>
            <a:r>
              <a:rPr dirty="0" sz="1400">
                <a:latin typeface="Cambria Math"/>
                <a:cs typeface="Cambria Math"/>
              </a:rPr>
              <a:t>𝟏 +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𝜶</a:t>
            </a:r>
            <a:r>
              <a:rPr dirty="0" baseline="-16666" sz="1500" spc="15">
                <a:latin typeface="Cambria Math"/>
                <a:cs typeface="Cambria Math"/>
              </a:rPr>
              <a:t>𝟎</a:t>
            </a:r>
            <a:r>
              <a:rPr dirty="0" sz="1400" spc="10">
                <a:latin typeface="Cambria Math"/>
                <a:cs typeface="Cambria Math"/>
              </a:rPr>
              <a:t>𝒕</a:t>
            </a:r>
            <a:r>
              <a:rPr dirty="0" baseline="-16666" sz="1500" spc="15">
                <a:latin typeface="Cambria Math"/>
                <a:cs typeface="Cambria Math"/>
              </a:rPr>
              <a:t>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5667" y="8458961"/>
            <a:ext cx="1136015" cy="266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85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1400">
                <a:latin typeface="Cambria Math"/>
                <a:cs typeface="Cambria Math"/>
              </a:rPr>
              <a:t>𝑹	</a:t>
            </a:r>
            <a:r>
              <a:rPr dirty="0" baseline="37698" sz="2100">
                <a:latin typeface="Cambria Math"/>
                <a:cs typeface="Cambria Math"/>
              </a:rPr>
              <a:t>= </a:t>
            </a:r>
            <a:r>
              <a:rPr dirty="0" sz="1400">
                <a:latin typeface="Cambria Math"/>
                <a:cs typeface="Cambria Math"/>
              </a:rPr>
              <a:t>𝟏 + 𝜶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𝒕</a:t>
            </a:r>
            <a:endParaRPr sz="1400">
              <a:latin typeface="Cambria Math"/>
              <a:cs typeface="Cambria Math"/>
            </a:endParaRPr>
          </a:p>
          <a:p>
            <a:pPr marL="137160">
              <a:lnSpc>
                <a:spcPts val="705"/>
              </a:lnSpc>
              <a:tabLst>
                <a:tab pos="890269" algn="l"/>
              </a:tabLst>
            </a:pPr>
            <a:r>
              <a:rPr dirty="0" sz="1000" spc="-5">
                <a:latin typeface="Cambria Math"/>
                <a:cs typeface="Cambria Math"/>
              </a:rPr>
              <a:t>𝟏	𝟎</a:t>
            </a:r>
            <a:r>
              <a:rPr dirty="0" sz="1000" spc="114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𝟏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67279" y="8480806"/>
            <a:ext cx="678180" cy="0"/>
          </a:xfrm>
          <a:custGeom>
            <a:avLst/>
            <a:gdLst/>
            <a:ahLst/>
            <a:cxnLst/>
            <a:rect l="l" t="t" r="r" b="b"/>
            <a:pathLst>
              <a:path w="678179" h="0">
                <a:moveTo>
                  <a:pt x="0" y="0"/>
                </a:moveTo>
                <a:lnTo>
                  <a:pt x="6781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816221" y="8340090"/>
            <a:ext cx="331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𝑖</a:t>
            </a:r>
            <a:r>
              <a:rPr dirty="0" sz="1400" spc="25">
                <a:latin typeface="Cambria Math"/>
                <a:cs typeface="Cambria Math"/>
              </a:rPr>
              <a:t>𝑣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68651" y="8768333"/>
            <a:ext cx="2226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>
                <a:latin typeface="Cambria Math"/>
                <a:cs typeface="Cambria Math"/>
              </a:rPr>
              <a:t>𝑹</a:t>
            </a:r>
            <a:r>
              <a:rPr dirty="0" baseline="-16666" sz="1500">
                <a:latin typeface="Cambria Math"/>
                <a:cs typeface="Cambria Math"/>
              </a:rPr>
              <a:t>𝟐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𝑹</a:t>
            </a:r>
            <a:r>
              <a:rPr dirty="0" baseline="-16666" sz="1500" spc="22">
                <a:latin typeface="Cambria Math"/>
                <a:cs typeface="Cambria Math"/>
              </a:rPr>
              <a:t>𝟏</a:t>
            </a:r>
            <a:r>
              <a:rPr dirty="0" sz="1400" spc="15">
                <a:latin typeface="Cambria Math"/>
                <a:cs typeface="Cambria Math"/>
              </a:rPr>
              <a:t>[𝟏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𝜶</a:t>
            </a:r>
            <a:r>
              <a:rPr dirty="0" baseline="-16666" sz="1500" spc="15">
                <a:latin typeface="Cambria Math"/>
                <a:cs typeface="Cambria Math"/>
              </a:rPr>
              <a:t>𝟎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𝒕</a:t>
            </a:r>
            <a:r>
              <a:rPr dirty="0" baseline="-16666" sz="1500" spc="15">
                <a:latin typeface="Cambria Math"/>
                <a:cs typeface="Cambria Math"/>
              </a:rPr>
              <a:t>𝟐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𝒕</a:t>
            </a:r>
            <a:r>
              <a:rPr dirty="0" baseline="-16666" sz="1500" spc="22">
                <a:latin typeface="Cambria Math"/>
                <a:cs typeface="Cambria Math"/>
              </a:rPr>
              <a:t>𝟏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14250" y="914399"/>
            <a:ext cx="1334490" cy="3008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41094" y="5208269"/>
            <a:ext cx="5274945" cy="5488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98422"/>
            <a:ext cx="5302885" cy="3801745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b="1">
                <a:latin typeface="Times New Roman"/>
                <a:cs typeface="Times New Roman"/>
              </a:rPr>
              <a:t>2-5 </a:t>
            </a:r>
            <a:r>
              <a:rPr dirty="0" sz="1400" spc="-5" b="1">
                <a:latin typeface="Times New Roman"/>
                <a:cs typeface="Times New Roman"/>
              </a:rPr>
              <a:t>Variations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10" b="1">
                <a:latin typeface="Times New Roman"/>
                <a:cs typeface="Times New Roman"/>
              </a:rPr>
              <a:t>Resistivity </a:t>
            </a:r>
            <a:r>
              <a:rPr dirty="0" sz="1400" b="1">
                <a:latin typeface="Times New Roman"/>
                <a:cs typeface="Times New Roman"/>
              </a:rPr>
              <a:t>with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Temperature</a:t>
            </a:r>
            <a:endParaRPr sz="1400">
              <a:latin typeface="Times New Roman"/>
              <a:cs typeface="Times New Roman"/>
            </a:endParaRPr>
          </a:p>
          <a:p>
            <a:pPr marL="12700" marR="8255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Not only resistance but specific resistance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resistivity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metallic  conductors also increases with rise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As seen </a:t>
            </a:r>
            <a:r>
              <a:rPr dirty="0" sz="1400">
                <a:latin typeface="Times New Roman"/>
                <a:cs typeface="Times New Roman"/>
              </a:rPr>
              <a:t>from Fig. 2.4 </a:t>
            </a:r>
            <a:r>
              <a:rPr dirty="0" sz="1400" spc="-5">
                <a:latin typeface="Times New Roman"/>
                <a:cs typeface="Times New Roman"/>
              </a:rPr>
              <a:t>the resistivities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metals </a:t>
            </a:r>
            <a:r>
              <a:rPr dirty="0" sz="1400">
                <a:latin typeface="Times New Roman"/>
                <a:cs typeface="Times New Roman"/>
              </a:rPr>
              <a:t>vary </a:t>
            </a:r>
            <a:r>
              <a:rPr dirty="0" sz="1400" spc="-5">
                <a:latin typeface="Times New Roman"/>
                <a:cs typeface="Times New Roman"/>
              </a:rPr>
              <a:t>linearly with  temperature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significant range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temperature-the variation  becoming non-linear both </a:t>
            </a:r>
            <a:r>
              <a:rPr dirty="0" sz="1400">
                <a:latin typeface="Times New Roman"/>
                <a:cs typeface="Times New Roman"/>
              </a:rPr>
              <a:t>at very </a:t>
            </a:r>
            <a:r>
              <a:rPr dirty="0" sz="1400" spc="-5">
                <a:latin typeface="Times New Roman"/>
                <a:cs typeface="Times New Roman"/>
              </a:rPr>
              <a:t>high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very </a:t>
            </a:r>
            <a:r>
              <a:rPr dirty="0" sz="1400">
                <a:latin typeface="Times New Roman"/>
                <a:cs typeface="Times New Roman"/>
              </a:rPr>
              <a:t>low </a:t>
            </a:r>
            <a:r>
              <a:rPr dirty="0" sz="1400" spc="-5">
                <a:latin typeface="Times New Roman"/>
                <a:cs typeface="Times New Roman"/>
              </a:rPr>
              <a:t>temperatures. Let,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any metallic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conductor,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00" spc="-35">
                <a:latin typeface="Cambria Math"/>
                <a:cs typeface="Cambria Math"/>
              </a:rPr>
              <a:t>𝜌</a:t>
            </a:r>
            <a:r>
              <a:rPr dirty="0" baseline="-16666" sz="1500" spc="-52">
                <a:latin typeface="Cambria Math"/>
                <a:cs typeface="Cambria Math"/>
              </a:rPr>
              <a:t>1 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resistivity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°</a:t>
            </a:r>
            <a:r>
              <a:rPr dirty="0" sz="1400" spc="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15">
                <a:latin typeface="Cambria Math"/>
                <a:cs typeface="Cambria Math"/>
              </a:rPr>
              <a:t>𝜌</a:t>
            </a:r>
            <a:r>
              <a:rPr dirty="0" baseline="-16666" sz="1500" spc="-22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resistivity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-16666" sz="1500" spc="15">
                <a:latin typeface="Cambria Math"/>
                <a:cs typeface="Cambria Math"/>
              </a:rPr>
              <a:t>2</a:t>
            </a:r>
            <a:r>
              <a:rPr dirty="0" sz="1400" spc="10">
                <a:latin typeface="Cambria Math"/>
                <a:cs typeface="Cambria Math"/>
              </a:rPr>
              <a:t>°</a:t>
            </a:r>
            <a:r>
              <a:rPr dirty="0" sz="1400" spc="1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marL="12700" marR="2424430">
              <a:lnSpc>
                <a:spcPct val="144300"/>
              </a:lnSpc>
              <a:spcBef>
                <a:spcPts val="40"/>
              </a:spcBef>
            </a:pPr>
            <a:r>
              <a:rPr dirty="0" sz="1400">
                <a:latin typeface="Cambria Math"/>
                <a:cs typeface="Cambria Math"/>
              </a:rPr>
              <a:t>𝑚 </a:t>
            </a:r>
            <a:r>
              <a:rPr dirty="0" sz="1400" spc="-5">
                <a:latin typeface="Cambria Math"/>
                <a:cs typeface="Cambria Math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Slope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linear part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curve  Then, it is </a:t>
            </a:r>
            <a:r>
              <a:rPr dirty="0" sz="1400" spc="-5">
                <a:latin typeface="Times New Roman"/>
                <a:cs typeface="Times New Roman"/>
              </a:rPr>
              <a:t>seen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ctr" marL="373380">
              <a:lnSpc>
                <a:spcPts val="1375"/>
              </a:lnSpc>
              <a:spcBef>
                <a:spcPts val="320"/>
              </a:spcBef>
            </a:pPr>
            <a:r>
              <a:rPr dirty="0" sz="1400" spc="-15">
                <a:latin typeface="Cambria Math"/>
                <a:cs typeface="Cambria Math"/>
              </a:rPr>
              <a:t>𝜌</a:t>
            </a:r>
            <a:r>
              <a:rPr dirty="0" baseline="-16666" sz="1500" spc="-22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𝜌</a:t>
            </a:r>
            <a:r>
              <a:rPr dirty="0" baseline="-16666" sz="1500" spc="-52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 algn="ctr" marR="601345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𝑚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8272" y="4479162"/>
            <a:ext cx="5213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𝑡</a:t>
            </a:r>
            <a:r>
              <a:rPr dirty="0" baseline="-16666" sz="1500" spc="-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𝑡</a:t>
            </a:r>
            <a:r>
              <a:rPr dirty="0" baseline="-16666" sz="1500" spc="-37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93540" y="4501006"/>
            <a:ext cx="559435" cy="0"/>
          </a:xfrm>
          <a:custGeom>
            <a:avLst/>
            <a:gdLst/>
            <a:ahLst/>
            <a:cxnLst/>
            <a:rect l="l" t="t" r="r" b="b"/>
            <a:pathLst>
              <a:path w="559435" h="0">
                <a:moveTo>
                  <a:pt x="0" y="0"/>
                </a:moveTo>
                <a:lnTo>
                  <a:pt x="5593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317875" y="4808346"/>
            <a:ext cx="8636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52851" y="4952110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 h="0">
                <a:moveTo>
                  <a:pt x="0" y="0"/>
                </a:moveTo>
                <a:lnTo>
                  <a:pt x="14325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240151" y="4758054"/>
            <a:ext cx="8407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9295" algn="l"/>
              </a:tabLst>
            </a:pPr>
            <a:r>
              <a:rPr dirty="0" sz="1000" spc="135">
                <a:latin typeface="Cambria Math"/>
                <a:cs typeface="Cambria Math"/>
              </a:rPr>
              <a:t>𝜌</a:t>
            </a:r>
            <a:r>
              <a:rPr dirty="0" sz="1000" spc="135">
                <a:latin typeface="Cambria Math"/>
                <a:cs typeface="Cambria Math"/>
              </a:rPr>
              <a:t>	</a:t>
            </a:r>
            <a:r>
              <a:rPr dirty="0" sz="1000" spc="110">
                <a:latin typeface="Cambria Math"/>
                <a:cs typeface="Cambria Math"/>
              </a:rPr>
              <a:t>𝑚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40151" y="4953126"/>
            <a:ext cx="8502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98500" algn="l"/>
              </a:tabLst>
            </a:pPr>
            <a:r>
              <a:rPr dirty="0" sz="1000" spc="105">
                <a:latin typeface="Cambria Math"/>
                <a:cs typeface="Cambria Math"/>
              </a:rPr>
              <a:t>𝜌</a:t>
            </a:r>
            <a:r>
              <a:rPr dirty="0" baseline="-13888" sz="1200" spc="52">
                <a:latin typeface="Cambria Math"/>
                <a:cs typeface="Cambria Math"/>
              </a:rPr>
              <a:t>1</a:t>
            </a:r>
            <a:r>
              <a:rPr dirty="0" baseline="-13888" sz="1200">
                <a:latin typeface="Cambria Math"/>
                <a:cs typeface="Cambria Math"/>
              </a:rPr>
              <a:t>	</a:t>
            </a:r>
            <a:r>
              <a:rPr dirty="0" sz="1000" spc="105">
                <a:latin typeface="Cambria Math"/>
                <a:cs typeface="Cambria Math"/>
              </a:rPr>
              <a:t>𝜌</a:t>
            </a:r>
            <a:r>
              <a:rPr dirty="0" baseline="-13888" sz="1200" spc="52">
                <a:latin typeface="Cambria Math"/>
                <a:cs typeface="Cambria Math"/>
              </a:rPr>
              <a:t>1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38904" y="4952110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 h="0">
                <a:moveTo>
                  <a:pt x="0" y="0"/>
                </a:moveTo>
                <a:lnTo>
                  <a:pt x="14325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56689" y="4899786"/>
            <a:ext cx="32391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4655" algn="l"/>
                <a:tab pos="1003300" algn="l"/>
                <a:tab pos="1358265" algn="l"/>
                <a:tab pos="2797175" algn="l"/>
                <a:tab pos="3152140" algn="l"/>
              </a:tabLst>
            </a:pP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30604" y="4811394"/>
            <a:ext cx="36480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15210" algn="l"/>
                <a:tab pos="2981960" algn="l"/>
              </a:tabLst>
            </a:pPr>
            <a:r>
              <a:rPr dirty="0" sz="1400" spc="-5">
                <a:latin typeface="Times New Roman"/>
                <a:cs typeface="Times New Roman"/>
              </a:rPr>
              <a:t>Or </a:t>
            </a:r>
            <a:r>
              <a:rPr dirty="0" sz="1400">
                <a:latin typeface="Cambria Math"/>
                <a:cs typeface="Cambria Math"/>
              </a:rPr>
              <a:t>𝜌   = 𝜌   + </a:t>
            </a:r>
            <a:r>
              <a:rPr dirty="0" sz="1400" spc="10">
                <a:latin typeface="Cambria Math"/>
                <a:cs typeface="Cambria Math"/>
              </a:rPr>
              <a:t>𝑚(𝑡   </a:t>
            </a:r>
            <a:r>
              <a:rPr dirty="0" sz="1400">
                <a:latin typeface="Cambria Math"/>
                <a:cs typeface="Cambria Math"/>
              </a:rPr>
              <a:t>− 𝑡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	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	(𝑡 − 𝑡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5101564"/>
            <a:ext cx="5302250" cy="15881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65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ratio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Cambria Math"/>
                <a:cs typeface="Cambria Math"/>
              </a:rPr>
              <a:t>𝑚</a:t>
            </a:r>
            <a:r>
              <a:rPr dirty="0" baseline="1984" sz="2100" spc="-15">
                <a:latin typeface="Cambria Math"/>
                <a:cs typeface="Cambria Math"/>
              </a:rPr>
              <a:t>⁄</a:t>
            </a:r>
            <a:r>
              <a:rPr dirty="0" sz="1400" spc="-10">
                <a:latin typeface="Cambria Math"/>
                <a:cs typeface="Cambria Math"/>
              </a:rPr>
              <a:t>𝜌</a:t>
            </a:r>
            <a:r>
              <a:rPr dirty="0" baseline="-16666" sz="1500" spc="-15">
                <a:latin typeface="Cambria Math"/>
                <a:cs typeface="Cambria Math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the </a:t>
            </a:r>
            <a:r>
              <a:rPr dirty="0" sz="1400" spc="-5" i="1">
                <a:latin typeface="Times New Roman"/>
                <a:cs typeface="Times New Roman"/>
              </a:rPr>
              <a:t>temperature coefficient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resistivity </a:t>
            </a:r>
            <a:r>
              <a:rPr dirty="0" sz="1400" spc="-10">
                <a:latin typeface="Times New Roman"/>
                <a:cs typeface="Times New Roman"/>
              </a:rPr>
              <a:t>at  </a:t>
            </a:r>
            <a:r>
              <a:rPr dirty="0" sz="1400">
                <a:latin typeface="Times New Roman"/>
                <a:cs typeface="Times New Roman"/>
              </a:rPr>
              <a:t>temperature</a:t>
            </a:r>
            <a:r>
              <a:rPr dirty="0" sz="1400">
                <a:latin typeface="Cambria Math"/>
                <a:cs typeface="Cambria Math"/>
              </a:rPr>
              <a:t>𝑡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°C. It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defined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numerically equal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fractional  change in </a:t>
            </a:r>
            <a:r>
              <a:rPr dirty="0" sz="1400" spc="-35">
                <a:latin typeface="Cambria Math"/>
                <a:cs typeface="Cambria Math"/>
              </a:rPr>
              <a:t>𝜌</a:t>
            </a:r>
            <a:r>
              <a:rPr dirty="0" baseline="-16666" sz="1500" spc="-52">
                <a:latin typeface="Cambria Math"/>
                <a:cs typeface="Cambria Math"/>
              </a:rPr>
              <a:t>1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 °C </a:t>
            </a:r>
            <a:r>
              <a:rPr dirty="0" sz="1400" spc="-5">
                <a:latin typeface="Times New Roman"/>
                <a:cs typeface="Times New Roman"/>
              </a:rPr>
              <a:t>change in the temperature from </a:t>
            </a:r>
            <a:r>
              <a:rPr dirty="0" sz="1400" spc="5">
                <a:latin typeface="Cambria Math"/>
                <a:cs typeface="Cambria Math"/>
              </a:rPr>
              <a:t>𝑡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Times New Roman"/>
                <a:cs typeface="Times New Roman"/>
              </a:rPr>
              <a:t>°C.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almost  equal to the temperature-coefficient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resistance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𝛼</a:t>
            </a:r>
            <a:r>
              <a:rPr dirty="0" baseline="-16666" sz="1500" spc="15">
                <a:latin typeface="Cambria Math"/>
                <a:cs typeface="Cambria Math"/>
              </a:rPr>
              <a:t>1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Hence, </a:t>
            </a:r>
            <a:r>
              <a:rPr dirty="0" sz="1400" spc="-5">
                <a:latin typeface="Times New Roman"/>
                <a:cs typeface="Times New Roman"/>
              </a:rPr>
              <a:t>putting </a:t>
            </a:r>
            <a:r>
              <a:rPr dirty="0" sz="1400" spc="-10">
                <a:latin typeface="Cambria Math"/>
                <a:cs typeface="Cambria Math"/>
              </a:rPr>
              <a:t>𝛼</a:t>
            </a:r>
            <a:r>
              <a:rPr dirty="0" baseline="-16666" sz="1500" spc="-15">
                <a:latin typeface="Cambria Math"/>
                <a:cs typeface="Cambria Math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𝑚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𝜌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5016" y="6788784"/>
            <a:ext cx="5312410" cy="312420"/>
          </a:xfrm>
          <a:prstGeom prst="rect">
            <a:avLst/>
          </a:prstGeom>
          <a:solidFill>
            <a:srgbClr val="BEBEBE"/>
          </a:solidFill>
        </p:spPr>
        <p:txBody>
          <a:bodyPr wrap="square" lIns="0" tIns="0" rIns="0" bIns="0" rtlCol="0" vert="horz">
            <a:spAutoFit/>
          </a:bodyPr>
          <a:lstStyle/>
          <a:p>
            <a:pPr marL="448945">
              <a:lnSpc>
                <a:spcPts val="1600"/>
              </a:lnSpc>
            </a:pPr>
            <a:r>
              <a:rPr dirty="0" sz="1400">
                <a:latin typeface="Cambria Math"/>
                <a:cs typeface="Cambria Math"/>
              </a:rPr>
              <a:t>𝝆</a:t>
            </a:r>
            <a:r>
              <a:rPr dirty="0" baseline="-16666" sz="1500">
                <a:latin typeface="Cambria Math"/>
                <a:cs typeface="Cambria Math"/>
              </a:rPr>
              <a:t>𝟐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𝝆</a:t>
            </a:r>
            <a:r>
              <a:rPr dirty="0" baseline="-16666" sz="1500" spc="22">
                <a:latin typeface="Cambria Math"/>
                <a:cs typeface="Cambria Math"/>
              </a:rPr>
              <a:t>𝟏</a:t>
            </a:r>
            <a:r>
              <a:rPr dirty="0" sz="1400" spc="15">
                <a:latin typeface="Cambria Math"/>
                <a:cs typeface="Cambria Math"/>
              </a:rPr>
              <a:t>[𝟏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0">
                <a:latin typeface="Cambria Math"/>
                <a:cs typeface="Cambria Math"/>
              </a:rPr>
              <a:t>𝜶</a:t>
            </a:r>
            <a:r>
              <a:rPr dirty="0" baseline="-16666" sz="1500" spc="15">
                <a:latin typeface="Cambria Math"/>
                <a:cs typeface="Cambria Math"/>
              </a:rPr>
              <a:t>𝟏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𝒕</a:t>
            </a:r>
            <a:r>
              <a:rPr dirty="0" baseline="-16666" sz="1500" spc="15">
                <a:latin typeface="Cambria Math"/>
                <a:cs typeface="Cambria Math"/>
              </a:rPr>
              <a:t>𝟐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15">
                <a:latin typeface="Cambria Math"/>
                <a:cs typeface="Cambria Math"/>
              </a:rPr>
              <a:t>𝒕</a:t>
            </a:r>
            <a:r>
              <a:rPr dirty="0" baseline="-16666" sz="1500" spc="22">
                <a:latin typeface="Cambria Math"/>
                <a:cs typeface="Cambria Math"/>
              </a:rPr>
              <a:t>𝟏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 spc="-5">
                <a:latin typeface="Cambria Math"/>
                <a:cs typeface="Cambria Math"/>
              </a:rPr>
              <a:t>𝒐𝒓 </a:t>
            </a:r>
            <a:r>
              <a:rPr dirty="0" sz="1400">
                <a:latin typeface="Cambria Math"/>
                <a:cs typeface="Cambria Math"/>
              </a:rPr>
              <a:t>𝒔𝒊𝒎𝒑𝒍𝒚 𝒂𝒔 </a:t>
            </a:r>
            <a:r>
              <a:rPr dirty="0" sz="1400" spc="-5">
                <a:latin typeface="Cambria Math"/>
                <a:cs typeface="Cambria Math"/>
              </a:rPr>
              <a:t>𝝆</a:t>
            </a:r>
            <a:r>
              <a:rPr dirty="0" baseline="-16666" sz="1500" spc="-7">
                <a:latin typeface="Cambria Math"/>
                <a:cs typeface="Cambria Math"/>
              </a:rPr>
              <a:t>𝒕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𝝆</a:t>
            </a:r>
            <a:r>
              <a:rPr dirty="0" baseline="-16666" sz="1500" spc="22">
                <a:latin typeface="Cambria Math"/>
                <a:cs typeface="Cambria Math"/>
              </a:rPr>
              <a:t>𝟎</a:t>
            </a:r>
            <a:r>
              <a:rPr dirty="0" sz="1400" spc="15">
                <a:latin typeface="Cambria Math"/>
                <a:cs typeface="Cambria Math"/>
              </a:rPr>
              <a:t>(𝟏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𝜶</a:t>
            </a:r>
            <a:r>
              <a:rPr dirty="0" baseline="-16666" sz="1500" spc="22">
                <a:latin typeface="Cambria Math"/>
                <a:cs typeface="Cambria Math"/>
              </a:rPr>
              <a:t>𝟎</a:t>
            </a:r>
            <a:r>
              <a:rPr dirty="0" sz="1400" spc="15">
                <a:latin typeface="Cambria Math"/>
                <a:cs typeface="Cambria Math"/>
              </a:rPr>
              <a:t>𝒕)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885" cy="1630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53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1. </a:t>
            </a:r>
            <a:r>
              <a:rPr dirty="0" sz="1400" i="1">
                <a:latin typeface="Times New Roman"/>
                <a:cs typeface="Times New Roman"/>
              </a:rPr>
              <a:t>A copper </a:t>
            </a:r>
            <a:r>
              <a:rPr dirty="0" sz="1400" spc="-5" i="1">
                <a:latin typeface="Times New Roman"/>
                <a:cs typeface="Times New Roman"/>
              </a:rPr>
              <a:t>conductor has its specific resistance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>
                <a:latin typeface="Cambria Math"/>
                <a:cs typeface="Cambria Math"/>
              </a:rPr>
              <a:t>1.6 ×  </a:t>
            </a:r>
            <a:r>
              <a:rPr dirty="0" sz="1400" spc="-5">
                <a:latin typeface="Cambria Math"/>
                <a:cs typeface="Cambria Math"/>
              </a:rPr>
              <a:t>10</a:t>
            </a:r>
            <a:r>
              <a:rPr dirty="0" baseline="27777" sz="1500" spc="-7">
                <a:latin typeface="Cambria Math"/>
                <a:cs typeface="Cambria Math"/>
              </a:rPr>
              <a:t>−6 </a:t>
            </a:r>
            <a:r>
              <a:rPr dirty="0" sz="1400" i="1">
                <a:latin typeface="Times New Roman"/>
                <a:cs typeface="Times New Roman"/>
              </a:rPr>
              <a:t>ohm-cm at 0°C </a:t>
            </a:r>
            <a:r>
              <a:rPr dirty="0" sz="1400" spc="-5" i="1">
                <a:latin typeface="Times New Roman"/>
                <a:cs typeface="Times New Roman"/>
              </a:rPr>
              <a:t>and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resistance temperature coefficient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10" i="1">
                <a:latin typeface="Times New Roman"/>
                <a:cs typeface="Times New Roman"/>
              </a:rPr>
              <a:t>1/254.5  </a:t>
            </a:r>
            <a:r>
              <a:rPr dirty="0" sz="1400" i="1">
                <a:latin typeface="Times New Roman"/>
                <a:cs typeface="Times New Roman"/>
              </a:rPr>
              <a:t>per °C at </a:t>
            </a:r>
            <a:r>
              <a:rPr dirty="0" sz="1400" spc="-5" i="1">
                <a:latin typeface="Times New Roman"/>
                <a:cs typeface="Times New Roman"/>
              </a:rPr>
              <a:t>20°C. </a:t>
            </a:r>
            <a:r>
              <a:rPr dirty="0" sz="1400" spc="-10" i="1">
                <a:latin typeface="Times New Roman"/>
                <a:cs typeface="Times New Roman"/>
              </a:rPr>
              <a:t>Find </a:t>
            </a:r>
            <a:r>
              <a:rPr dirty="0" sz="1400" spc="-5" i="1">
                <a:latin typeface="Times New Roman"/>
                <a:cs typeface="Times New Roman"/>
              </a:rPr>
              <a:t>(i) the specific resistance and (ii) the resistance </a:t>
            </a:r>
            <a:r>
              <a:rPr dirty="0" sz="1400" i="1">
                <a:latin typeface="Times New Roman"/>
                <a:cs typeface="Times New Roman"/>
              </a:rPr>
              <a:t>-  </a:t>
            </a:r>
            <a:r>
              <a:rPr dirty="0" sz="1400" spc="-5" i="1">
                <a:latin typeface="Times New Roman"/>
                <a:cs typeface="Times New Roman"/>
              </a:rPr>
              <a:t>temperature coefficient </a:t>
            </a:r>
            <a:r>
              <a:rPr dirty="0" sz="1400" i="1">
                <a:latin typeface="Times New Roman"/>
                <a:cs typeface="Times New Roman"/>
              </a:rPr>
              <a:t>at</a:t>
            </a:r>
            <a:r>
              <a:rPr dirty="0" sz="1400" spc="-2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60°C.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077436"/>
            <a:ext cx="5304155" cy="944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2.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platinum coil has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resistance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3.146 </a:t>
            </a:r>
            <a:r>
              <a:rPr dirty="0" sz="1400" i="1">
                <a:latin typeface="Times New Roman"/>
                <a:cs typeface="Times New Roman"/>
              </a:rPr>
              <a:t>Ω at </a:t>
            </a:r>
            <a:r>
              <a:rPr dirty="0" sz="1400" spc="-5" i="1">
                <a:latin typeface="Times New Roman"/>
                <a:cs typeface="Times New Roman"/>
              </a:rPr>
              <a:t>40°C and  </a:t>
            </a:r>
            <a:r>
              <a:rPr dirty="0" sz="1400" spc="-5" i="1">
                <a:latin typeface="Times New Roman"/>
                <a:cs typeface="Times New Roman"/>
              </a:rPr>
              <a:t>3.767 </a:t>
            </a:r>
            <a:r>
              <a:rPr dirty="0" sz="1400" i="1">
                <a:latin typeface="Times New Roman"/>
                <a:cs typeface="Times New Roman"/>
              </a:rPr>
              <a:t>Ω </a:t>
            </a:r>
            <a:r>
              <a:rPr dirty="0" sz="1400" spc="-5" i="1">
                <a:latin typeface="Times New Roman"/>
                <a:cs typeface="Times New Roman"/>
              </a:rPr>
              <a:t>at 100°C. Find the resistance </a:t>
            </a:r>
            <a:r>
              <a:rPr dirty="0" sz="1400" i="1">
                <a:latin typeface="Times New Roman"/>
                <a:cs typeface="Times New Roman"/>
              </a:rPr>
              <a:t>at </a:t>
            </a:r>
            <a:r>
              <a:rPr dirty="0" sz="1400" spc="-5" i="1">
                <a:latin typeface="Times New Roman"/>
                <a:cs typeface="Times New Roman"/>
              </a:rPr>
              <a:t>0°C and the </a:t>
            </a:r>
            <a:r>
              <a:rPr dirty="0" sz="1400" i="1">
                <a:latin typeface="Times New Roman"/>
                <a:cs typeface="Times New Roman"/>
              </a:rPr>
              <a:t>temperature-  </a:t>
            </a:r>
            <a:r>
              <a:rPr dirty="0" sz="1400" spc="-5" i="1">
                <a:latin typeface="Times New Roman"/>
                <a:cs typeface="Times New Roman"/>
              </a:rPr>
              <a:t>coefficient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resistance at 40°C.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528282"/>
            <a:ext cx="5297170" cy="125730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44500"/>
              </a:lnSpc>
              <a:spcBef>
                <a:spcPts val="80"/>
              </a:spcBef>
            </a:pPr>
            <a:r>
              <a:rPr dirty="0" sz="1400" spc="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3. </a:t>
            </a:r>
            <a:r>
              <a:rPr dirty="0" sz="1400" i="1">
                <a:latin typeface="Times New Roman"/>
                <a:cs typeface="Times New Roman"/>
              </a:rPr>
              <a:t>A potential difference of 250 V is applied to a field winding  </a:t>
            </a:r>
            <a:r>
              <a:rPr dirty="0" sz="1400" i="1">
                <a:latin typeface="Times New Roman"/>
                <a:cs typeface="Times New Roman"/>
              </a:rPr>
              <a:t>at 15°C and the current is 5 </a:t>
            </a:r>
            <a:r>
              <a:rPr dirty="0" sz="1400" spc="-5" i="1">
                <a:latin typeface="Times New Roman"/>
                <a:cs typeface="Times New Roman"/>
              </a:rPr>
              <a:t>A. What </a:t>
            </a:r>
            <a:r>
              <a:rPr dirty="0" sz="1400" i="1">
                <a:latin typeface="Times New Roman"/>
                <a:cs typeface="Times New Roman"/>
              </a:rPr>
              <a:t>will be the mean temperature of the  winding when current has fallen to 3.91 </a:t>
            </a:r>
            <a:r>
              <a:rPr dirty="0" sz="1400" spc="-5" i="1">
                <a:latin typeface="Times New Roman"/>
                <a:cs typeface="Times New Roman"/>
              </a:rPr>
              <a:t>A, </a:t>
            </a:r>
            <a:r>
              <a:rPr dirty="0" sz="1400" i="1">
                <a:latin typeface="Times New Roman"/>
                <a:cs typeface="Times New Roman"/>
              </a:rPr>
              <a:t>applied voltage being  constant. </a:t>
            </a:r>
            <a:r>
              <a:rPr dirty="0" sz="1400" spc="-5" i="1">
                <a:latin typeface="Times New Roman"/>
                <a:cs typeface="Times New Roman"/>
              </a:rPr>
              <a:t>Assume </a:t>
            </a:r>
            <a:r>
              <a:rPr dirty="0" sz="1400">
                <a:latin typeface="Cambria Math"/>
                <a:cs typeface="Cambria Math"/>
              </a:rPr>
              <a:t>𝛼</a:t>
            </a:r>
            <a:r>
              <a:rPr dirty="0" baseline="-16666" sz="1500">
                <a:latin typeface="Cambria Math"/>
                <a:cs typeface="Cambria Math"/>
              </a:rPr>
              <a:t>15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1</a:t>
            </a:r>
            <a:r>
              <a:rPr dirty="0" baseline="1984" sz="2100" spc="-7">
                <a:latin typeface="Cambria Math"/>
                <a:cs typeface="Cambria Math"/>
              </a:rPr>
              <a:t>⁄</a:t>
            </a:r>
            <a:r>
              <a:rPr dirty="0" sz="1400" spc="-5">
                <a:latin typeface="Cambria Math"/>
                <a:cs typeface="Cambria Math"/>
              </a:rPr>
              <a:t>254.5.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79658" y="5155757"/>
            <a:ext cx="5200231" cy="1371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56732" y="7902888"/>
            <a:ext cx="5201072" cy="9113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23516" y="2490017"/>
            <a:ext cx="5120405" cy="13503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161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8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4. </a:t>
            </a:r>
            <a:r>
              <a:rPr dirty="0" sz="1400" spc="-5" i="1">
                <a:latin typeface="Times New Roman"/>
                <a:cs typeface="Times New Roman"/>
              </a:rPr>
              <a:t>Two coils connected in series have resistances of 600 </a:t>
            </a:r>
            <a:r>
              <a:rPr dirty="0" sz="1400" i="1">
                <a:latin typeface="Times New Roman"/>
                <a:cs typeface="Times New Roman"/>
              </a:rPr>
              <a:t>Ω </a:t>
            </a:r>
            <a:r>
              <a:rPr dirty="0" sz="1400" spc="-5" i="1">
                <a:latin typeface="Times New Roman"/>
                <a:cs typeface="Times New Roman"/>
              </a:rPr>
              <a:t>and  </a:t>
            </a:r>
            <a:r>
              <a:rPr dirty="0" sz="1400" spc="-5" i="1">
                <a:latin typeface="Times New Roman"/>
                <a:cs typeface="Times New Roman"/>
              </a:rPr>
              <a:t>300 </a:t>
            </a:r>
            <a:r>
              <a:rPr dirty="0" sz="1400" i="1">
                <a:latin typeface="Times New Roman"/>
                <a:cs typeface="Times New Roman"/>
              </a:rPr>
              <a:t>Ω </a:t>
            </a:r>
            <a:r>
              <a:rPr dirty="0" sz="1400" spc="-5" i="1">
                <a:latin typeface="Times New Roman"/>
                <a:cs typeface="Times New Roman"/>
              </a:rPr>
              <a:t>with tempt. coeff. of </a:t>
            </a:r>
            <a:r>
              <a:rPr dirty="0" sz="1400" i="1">
                <a:latin typeface="Times New Roman"/>
                <a:cs typeface="Times New Roman"/>
              </a:rPr>
              <a:t>0.1% </a:t>
            </a:r>
            <a:r>
              <a:rPr dirty="0" sz="1400" spc="-5" i="1">
                <a:latin typeface="Times New Roman"/>
                <a:cs typeface="Times New Roman"/>
              </a:rPr>
              <a:t>and 0.4% respectively at 20°C. Find the  resistance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the combination at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tempt. Of 50°C. </a:t>
            </a:r>
            <a:r>
              <a:rPr dirty="0" sz="1400" spc="-10" i="1">
                <a:latin typeface="Times New Roman"/>
                <a:cs typeface="Times New Roman"/>
              </a:rPr>
              <a:t>What </a:t>
            </a:r>
            <a:r>
              <a:rPr dirty="0" sz="1400" spc="-5" i="1">
                <a:latin typeface="Times New Roman"/>
                <a:cs typeface="Times New Roman"/>
              </a:rPr>
              <a:t>is the </a:t>
            </a:r>
            <a:r>
              <a:rPr dirty="0" sz="1400" spc="-10" i="1">
                <a:latin typeface="Times New Roman"/>
                <a:cs typeface="Times New Roman"/>
              </a:rPr>
              <a:t>effective  </a:t>
            </a:r>
            <a:r>
              <a:rPr dirty="0" sz="1400" spc="-5" i="1">
                <a:latin typeface="Times New Roman"/>
                <a:cs typeface="Times New Roman"/>
              </a:rPr>
              <a:t>tempt. coeff. of combination</a:t>
            </a:r>
            <a:r>
              <a:rPr dirty="0" sz="1400" spc="1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554704"/>
            <a:ext cx="5300980" cy="12509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5</a:t>
            </a:r>
            <a:r>
              <a:rPr dirty="0" sz="1400" i="1">
                <a:latin typeface="Times New Roman"/>
                <a:cs typeface="Times New Roman"/>
              </a:rPr>
              <a:t>. </a:t>
            </a:r>
            <a:r>
              <a:rPr dirty="0" sz="1400" spc="-5" i="1">
                <a:latin typeface="Times New Roman"/>
                <a:cs typeface="Times New Roman"/>
              </a:rPr>
              <a:t>The filament </a:t>
            </a:r>
            <a:r>
              <a:rPr dirty="0" sz="1400" i="1">
                <a:latin typeface="Times New Roman"/>
                <a:cs typeface="Times New Roman"/>
              </a:rPr>
              <a:t>of a </a:t>
            </a:r>
            <a:r>
              <a:rPr dirty="0" sz="1400" spc="-5" i="1">
                <a:latin typeface="Times New Roman"/>
                <a:cs typeface="Times New Roman"/>
              </a:rPr>
              <a:t>240 </a:t>
            </a:r>
            <a:r>
              <a:rPr dirty="0" sz="1400" i="1">
                <a:latin typeface="Times New Roman"/>
                <a:cs typeface="Times New Roman"/>
              </a:rPr>
              <a:t>V </a:t>
            </a:r>
            <a:r>
              <a:rPr dirty="0" sz="1400" spc="-5" i="1">
                <a:latin typeface="Times New Roman"/>
                <a:cs typeface="Times New Roman"/>
              </a:rPr>
              <a:t>metal-filament lamp </a:t>
            </a:r>
            <a:r>
              <a:rPr dirty="0" sz="1400" i="1">
                <a:latin typeface="Times New Roman"/>
                <a:cs typeface="Times New Roman"/>
              </a:rPr>
              <a:t>is </a:t>
            </a:r>
            <a:r>
              <a:rPr dirty="0" sz="1400" spc="-5" i="1">
                <a:latin typeface="Times New Roman"/>
                <a:cs typeface="Times New Roman"/>
              </a:rPr>
              <a:t>to be  </a:t>
            </a:r>
            <a:r>
              <a:rPr dirty="0" sz="1400" spc="-5" i="1">
                <a:latin typeface="Times New Roman"/>
                <a:cs typeface="Times New Roman"/>
              </a:rPr>
              <a:t>constructed from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wire having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diameter of 0.02 mm and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resistivity at  20°C of </a:t>
            </a:r>
            <a:r>
              <a:rPr dirty="0" sz="1400" i="1">
                <a:latin typeface="Times New Roman"/>
                <a:cs typeface="Times New Roman"/>
              </a:rPr>
              <a:t>4.3 </a:t>
            </a:r>
            <a:r>
              <a:rPr dirty="0" sz="1400" spc="-5" i="1">
                <a:latin typeface="Times New Roman"/>
                <a:cs typeface="Times New Roman"/>
              </a:rPr>
              <a:t>μΩ-cm. </a:t>
            </a:r>
            <a:r>
              <a:rPr dirty="0" sz="1400" spc="-10" i="1">
                <a:latin typeface="Times New Roman"/>
                <a:cs typeface="Times New Roman"/>
              </a:rPr>
              <a:t>If </a:t>
            </a:r>
            <a:r>
              <a:rPr dirty="0" sz="1400" i="1">
                <a:latin typeface="Times New Roman"/>
                <a:cs typeface="Times New Roman"/>
              </a:rPr>
              <a:t>α = 0.005/°C, </a:t>
            </a:r>
            <a:r>
              <a:rPr dirty="0" sz="1400" spc="-5" i="1">
                <a:latin typeface="Times New Roman"/>
                <a:cs typeface="Times New Roman"/>
              </a:rPr>
              <a:t>what length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filament </a:t>
            </a:r>
            <a:r>
              <a:rPr dirty="0" sz="1400" i="1">
                <a:latin typeface="Times New Roman"/>
                <a:cs typeface="Times New Roman"/>
              </a:rPr>
              <a:t>is </a:t>
            </a:r>
            <a:r>
              <a:rPr dirty="0" sz="1400" spc="-5" i="1">
                <a:latin typeface="Times New Roman"/>
                <a:cs typeface="Times New Roman"/>
              </a:rPr>
              <a:t>necessary  </a:t>
            </a:r>
            <a:r>
              <a:rPr dirty="0" sz="1400" i="1">
                <a:latin typeface="Times New Roman"/>
                <a:cs typeface="Times New Roman"/>
              </a:rPr>
              <a:t>if the </a:t>
            </a:r>
            <a:r>
              <a:rPr dirty="0" sz="1400" spc="-5" i="1">
                <a:latin typeface="Times New Roman"/>
                <a:cs typeface="Times New Roman"/>
              </a:rPr>
              <a:t>lamp is to dissipate </a:t>
            </a:r>
            <a:r>
              <a:rPr dirty="0" sz="1400" i="1">
                <a:latin typeface="Times New Roman"/>
                <a:cs typeface="Times New Roman"/>
              </a:rPr>
              <a:t>60 </a:t>
            </a:r>
            <a:r>
              <a:rPr dirty="0" sz="1400" spc="-10" i="1">
                <a:latin typeface="Times New Roman"/>
                <a:cs typeface="Times New Roman"/>
              </a:rPr>
              <a:t>watts </a:t>
            </a:r>
            <a:r>
              <a:rPr dirty="0" sz="1400" spc="-5" i="1">
                <a:latin typeface="Times New Roman"/>
                <a:cs typeface="Times New Roman"/>
              </a:rPr>
              <a:t>at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filament tempt. of 2420°C</a:t>
            </a:r>
            <a:r>
              <a:rPr dirty="0" sz="1400" spc="-1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77337" y="2158387"/>
            <a:ext cx="5147259" cy="1404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54831" y="4904104"/>
            <a:ext cx="5199392" cy="23728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250" cy="1922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6.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semi-circular ring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copper has </a:t>
            </a:r>
            <a:r>
              <a:rPr dirty="0" sz="1400" i="1">
                <a:latin typeface="Times New Roman"/>
                <a:cs typeface="Times New Roman"/>
              </a:rPr>
              <a:t>an </a:t>
            </a:r>
            <a:r>
              <a:rPr dirty="0" sz="1400" spc="-5" i="1">
                <a:latin typeface="Times New Roman"/>
                <a:cs typeface="Times New Roman"/>
              </a:rPr>
              <a:t>inner radius </a:t>
            </a:r>
            <a:r>
              <a:rPr dirty="0" sz="1400" i="1">
                <a:latin typeface="Times New Roman"/>
                <a:cs typeface="Times New Roman"/>
              </a:rPr>
              <a:t>6 </a:t>
            </a:r>
            <a:r>
              <a:rPr dirty="0" sz="1400" spc="-5" i="1">
                <a:latin typeface="Times New Roman"/>
                <a:cs typeface="Times New Roman"/>
              </a:rPr>
              <a:t>cm,  </a:t>
            </a:r>
            <a:r>
              <a:rPr dirty="0" sz="1400" spc="-5" i="1">
                <a:latin typeface="Times New Roman"/>
                <a:cs typeface="Times New Roman"/>
              </a:rPr>
              <a:t>radial thickness </a:t>
            </a:r>
            <a:r>
              <a:rPr dirty="0" sz="1400" i="1">
                <a:latin typeface="Times New Roman"/>
                <a:cs typeface="Times New Roman"/>
              </a:rPr>
              <a:t>3 cm </a:t>
            </a:r>
            <a:r>
              <a:rPr dirty="0" sz="1400" spc="-5" i="1">
                <a:latin typeface="Times New Roman"/>
                <a:cs typeface="Times New Roman"/>
              </a:rPr>
              <a:t>and an axial thickness </a:t>
            </a:r>
            <a:r>
              <a:rPr dirty="0" sz="1400" i="1">
                <a:latin typeface="Times New Roman"/>
                <a:cs typeface="Times New Roman"/>
              </a:rPr>
              <a:t>4 </a:t>
            </a:r>
            <a:r>
              <a:rPr dirty="0" sz="1400" spc="-5" i="1">
                <a:latin typeface="Times New Roman"/>
                <a:cs typeface="Times New Roman"/>
              </a:rPr>
              <a:t>cm. Find the resistance of  </a:t>
            </a:r>
            <a:r>
              <a:rPr dirty="0" sz="1400" i="1">
                <a:latin typeface="Times New Roman"/>
                <a:cs typeface="Times New Roman"/>
              </a:rPr>
              <a:t>the </a:t>
            </a:r>
            <a:r>
              <a:rPr dirty="0" sz="1400" spc="-5" i="1">
                <a:latin typeface="Times New Roman"/>
                <a:cs typeface="Times New Roman"/>
              </a:rPr>
              <a:t>ring </a:t>
            </a:r>
            <a:r>
              <a:rPr dirty="0" sz="1400" i="1">
                <a:latin typeface="Times New Roman"/>
                <a:cs typeface="Times New Roman"/>
              </a:rPr>
              <a:t>at </a:t>
            </a:r>
            <a:r>
              <a:rPr dirty="0" sz="1400" spc="-5" i="1">
                <a:latin typeface="Times New Roman"/>
                <a:cs typeface="Times New Roman"/>
              </a:rPr>
              <a:t>50°C between </a:t>
            </a:r>
            <a:r>
              <a:rPr dirty="0" sz="1400" spc="-10" i="1">
                <a:latin typeface="Times New Roman"/>
                <a:cs typeface="Times New Roman"/>
              </a:rPr>
              <a:t>its </a:t>
            </a:r>
            <a:r>
              <a:rPr dirty="0" sz="1400" spc="-5" i="1">
                <a:latin typeface="Times New Roman"/>
                <a:cs typeface="Times New Roman"/>
              </a:rPr>
              <a:t>two </a:t>
            </a:r>
            <a:r>
              <a:rPr dirty="0" sz="1400" i="1">
                <a:latin typeface="Times New Roman"/>
                <a:cs typeface="Times New Roman"/>
              </a:rPr>
              <a:t>end-faces. </a:t>
            </a:r>
            <a:r>
              <a:rPr dirty="0" sz="1400" spc="-5" i="1">
                <a:latin typeface="Times New Roman"/>
                <a:cs typeface="Times New Roman"/>
              </a:rPr>
              <a:t>Assume specific resistance of  </a:t>
            </a:r>
            <a:r>
              <a:rPr dirty="0" sz="1400" i="1">
                <a:latin typeface="Times New Roman"/>
                <a:cs typeface="Times New Roman"/>
              </a:rPr>
              <a:t>Cu at </a:t>
            </a:r>
            <a:r>
              <a:rPr dirty="0" sz="1400" spc="-5" i="1">
                <a:latin typeface="Times New Roman"/>
                <a:cs typeface="Times New Roman"/>
              </a:rPr>
              <a:t>20°C </a:t>
            </a:r>
            <a:r>
              <a:rPr dirty="0" sz="1400" i="1">
                <a:latin typeface="Times New Roman"/>
                <a:cs typeface="Times New Roman"/>
              </a:rPr>
              <a:t>= </a:t>
            </a:r>
            <a:r>
              <a:rPr dirty="0" sz="1400" spc="-5" i="1">
                <a:latin typeface="Times New Roman"/>
                <a:cs typeface="Times New Roman"/>
              </a:rPr>
              <a:t>1.724 </a:t>
            </a:r>
            <a:r>
              <a:rPr dirty="0" sz="1400" i="1">
                <a:latin typeface="Times New Roman"/>
                <a:cs typeface="Times New Roman"/>
              </a:rPr>
              <a:t>× </a:t>
            </a:r>
            <a:r>
              <a:rPr dirty="0" sz="1400" spc="-5" i="1">
                <a:latin typeface="Times New Roman"/>
                <a:cs typeface="Times New Roman"/>
              </a:rPr>
              <a:t>10−6 </a:t>
            </a:r>
            <a:r>
              <a:rPr dirty="0" sz="1400" i="1">
                <a:latin typeface="Times New Roman"/>
                <a:cs typeface="Times New Roman"/>
              </a:rPr>
              <a:t>ohm-cm </a:t>
            </a:r>
            <a:r>
              <a:rPr dirty="0" sz="1400" spc="-5" i="1">
                <a:latin typeface="Times New Roman"/>
                <a:cs typeface="Times New Roman"/>
              </a:rPr>
              <a:t>and resistance tempt. coeff. of </a:t>
            </a:r>
            <a:r>
              <a:rPr dirty="0" sz="1400" spc="-10" i="1">
                <a:latin typeface="Times New Roman"/>
                <a:cs typeface="Times New Roman"/>
              </a:rPr>
              <a:t>Cu </a:t>
            </a:r>
            <a:r>
              <a:rPr dirty="0" sz="1400" spc="-5" i="1">
                <a:latin typeface="Times New Roman"/>
                <a:cs typeface="Times New Roman"/>
              </a:rPr>
              <a:t>at  </a:t>
            </a:r>
            <a:r>
              <a:rPr dirty="0" sz="1400" i="1">
                <a:latin typeface="Times New Roman"/>
                <a:cs typeface="Times New Roman"/>
              </a:rPr>
              <a:t>0°C =</a:t>
            </a:r>
            <a:r>
              <a:rPr dirty="0" sz="1400" spc="-2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0.0043/°C.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1094" y="2756534"/>
            <a:ext cx="3882385" cy="21028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156834" y="2756534"/>
            <a:ext cx="1757680" cy="2834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2018-10-21T20:44:00Z</dcterms:created>
  <dcterms:modified xsi:type="dcterms:W3CDTF">2018-10-21T20:44:00Z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